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Ex1.xml" ContentType="application/vnd.ms-office.chartex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65" r:id="rId6"/>
    <p:sldId id="264" r:id="rId7"/>
    <p:sldId id="258" r:id="rId8"/>
    <p:sldId id="263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lara Muster" initials="KM" lastIdx="1" clrIdx="0">
    <p:extLst>
      <p:ext uri="{19B8F6BF-5375-455C-9EA6-DF929625EA0E}">
        <p15:presenceInfo xmlns:p15="http://schemas.microsoft.com/office/powerpoint/2012/main" userId="b0049246279c629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2" autoAdjust="0"/>
    <p:restoredTop sz="94660"/>
  </p:normalViewPr>
  <p:slideViewPr>
    <p:cSldViewPr snapToGrid="0">
      <p:cViewPr varScale="1">
        <p:scale>
          <a:sx n="59" d="100"/>
          <a:sy n="59" d="100"/>
        </p:scale>
        <p:origin x="4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1/relationships/chartColorStyle" Target="colors6.xml"/><Relationship Id="rId1" Type="http://schemas.microsoft.com/office/2011/relationships/chartStyle" Target="style6.xml"/><Relationship Id="rId5" Type="http://schemas.openxmlformats.org/officeDocument/2006/relationships/package" Target="../embeddings/Microsoft_Excel_Worksheet5.xlsx"/><Relationship Id="rId4" Type="http://schemas.openxmlformats.org/officeDocument/2006/relationships/image" Target="../media/image2.png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microsoft.com/office/2011/relationships/chartStyle" Target="style7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/>
              <a:t>Umsatzentwicklung Süßwaren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Januar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Fruchtgummi</c:v>
                </c:pt>
                <c:pt idx="4">
                  <c:v>Cupcakes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95</c:v>
                </c:pt>
                <c:pt idx="1">
                  <c:v>120</c:v>
                </c:pt>
                <c:pt idx="2">
                  <c:v>60</c:v>
                </c:pt>
                <c:pt idx="3">
                  <c:v>150</c:v>
                </c:pt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C5-4C4B-974C-39024553DBC8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Februar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Fruchtgummi</c:v>
                </c:pt>
                <c:pt idx="4">
                  <c:v>Cupcakes</c:v>
                </c:pt>
              </c:strCache>
            </c:str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150</c:v>
                </c:pt>
                <c:pt idx="1">
                  <c:v>130</c:v>
                </c:pt>
                <c:pt idx="2">
                  <c:v>50</c:v>
                </c:pt>
                <c:pt idx="3">
                  <c:v>140</c:v>
                </c:pt>
                <c:pt idx="4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C5-4C4B-974C-39024553DBC8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März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Fruchtgummi</c:v>
                </c:pt>
                <c:pt idx="4">
                  <c:v>Cupcakes</c:v>
                </c:pt>
              </c:strCache>
            </c:strRef>
          </c:cat>
          <c:val>
            <c:numRef>
              <c:f>Tabelle1!$D$2:$D$6</c:f>
              <c:numCache>
                <c:formatCode>General</c:formatCode>
                <c:ptCount val="5"/>
                <c:pt idx="0">
                  <c:v>180</c:v>
                </c:pt>
                <c:pt idx="1">
                  <c:v>125</c:v>
                </c:pt>
                <c:pt idx="2">
                  <c:v>45</c:v>
                </c:pt>
                <c:pt idx="3">
                  <c:v>100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C5-4C4B-974C-39024553DB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4043279"/>
        <c:axId val="344345711"/>
      </c:barChart>
      <c:catAx>
        <c:axId val="334043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4345711"/>
        <c:crosses val="autoZero"/>
        <c:auto val="1"/>
        <c:lblAlgn val="ctr"/>
        <c:lblOffset val="100"/>
        <c:noMultiLvlLbl val="0"/>
      </c:catAx>
      <c:valAx>
        <c:axId val="3443457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40432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800" dirty="0"/>
              <a:t>Umsatzentwicklung Süßwaren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Januar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590-4448-961D-87500A4BB6A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590-4448-961D-87500A4BB6A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590-4448-961D-87500A4BB6A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590-4448-961D-87500A4BB6A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590-4448-961D-87500A4BB6A5}"/>
              </c:ext>
            </c:extLst>
          </c:dPt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Fruchtgummi</c:v>
                </c:pt>
                <c:pt idx="4">
                  <c:v>Cupcakes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95</c:v>
                </c:pt>
                <c:pt idx="1">
                  <c:v>120</c:v>
                </c:pt>
                <c:pt idx="2">
                  <c:v>60</c:v>
                </c:pt>
                <c:pt idx="3">
                  <c:v>150</c:v>
                </c:pt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C5-4C4B-974C-39024553DBC8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Februar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A590-4448-961D-87500A4BB6A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A590-4448-961D-87500A4BB6A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A590-4448-961D-87500A4BB6A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A590-4448-961D-87500A4BB6A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A590-4448-961D-87500A4BB6A5}"/>
              </c:ext>
            </c:extLst>
          </c:dPt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Fruchtgummi</c:v>
                </c:pt>
                <c:pt idx="4">
                  <c:v>Cupcakes</c:v>
                </c:pt>
              </c:strCache>
            </c:str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150</c:v>
                </c:pt>
                <c:pt idx="1">
                  <c:v>130</c:v>
                </c:pt>
                <c:pt idx="2">
                  <c:v>50</c:v>
                </c:pt>
                <c:pt idx="3">
                  <c:v>140</c:v>
                </c:pt>
                <c:pt idx="4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C5-4C4B-974C-39024553DBC8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März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A590-4448-961D-87500A4BB6A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A590-4448-961D-87500A4BB6A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A590-4448-961D-87500A4BB6A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A590-4448-961D-87500A4BB6A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A590-4448-961D-87500A4BB6A5}"/>
              </c:ext>
            </c:extLst>
          </c:dPt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Fruchtgummi</c:v>
                </c:pt>
                <c:pt idx="4">
                  <c:v>Cupcakes</c:v>
                </c:pt>
              </c:strCache>
            </c:strRef>
          </c:cat>
          <c:val>
            <c:numRef>
              <c:f>Tabelle1!$D$2:$D$6</c:f>
              <c:numCache>
                <c:formatCode>General</c:formatCode>
                <c:ptCount val="5"/>
                <c:pt idx="0">
                  <c:v>180</c:v>
                </c:pt>
                <c:pt idx="1">
                  <c:v>125</c:v>
                </c:pt>
                <c:pt idx="2">
                  <c:v>45</c:v>
                </c:pt>
                <c:pt idx="3">
                  <c:v>100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C5-4C4B-974C-39024553DB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800" dirty="0"/>
              <a:t>Umsatzentwicklung Süßwaren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Januar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EF3-478B-BFF1-DF00C41D29B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EF3-478B-BFF1-DF00C41D29B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EF3-478B-BFF1-DF00C41D29B4}"/>
              </c:ext>
            </c:extLst>
          </c:dPt>
          <c:dPt>
            <c:idx val="3"/>
            <c:bubble3D val="0"/>
            <c:explosion val="35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4E23-4BE0-8BDA-FB58B78FC2F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EF3-478B-BFF1-DF00C41D29B4}"/>
              </c:ext>
            </c:extLst>
          </c:dPt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Fruchtgummi</c:v>
                </c:pt>
                <c:pt idx="4">
                  <c:v>Cupcakes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95</c:v>
                </c:pt>
                <c:pt idx="1">
                  <c:v>120</c:v>
                </c:pt>
                <c:pt idx="2">
                  <c:v>60</c:v>
                </c:pt>
                <c:pt idx="3">
                  <c:v>150</c:v>
                </c:pt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C5-4C4B-974C-39024553DBC8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Februar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EF3-478B-BFF1-DF00C41D29B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FEF3-478B-BFF1-DF00C41D29B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FEF3-478B-BFF1-DF00C41D29B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FEF3-478B-BFF1-DF00C41D29B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FEF3-478B-BFF1-DF00C41D29B4}"/>
              </c:ext>
            </c:extLst>
          </c:dPt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Fruchtgummi</c:v>
                </c:pt>
                <c:pt idx="4">
                  <c:v>Cupcakes</c:v>
                </c:pt>
              </c:strCache>
            </c:str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150</c:v>
                </c:pt>
                <c:pt idx="1">
                  <c:v>130</c:v>
                </c:pt>
                <c:pt idx="2">
                  <c:v>50</c:v>
                </c:pt>
                <c:pt idx="3">
                  <c:v>140</c:v>
                </c:pt>
                <c:pt idx="4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C5-4C4B-974C-39024553DBC8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März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FEF3-478B-BFF1-DF00C41D29B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FEF3-478B-BFF1-DF00C41D29B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FEF3-478B-BFF1-DF00C41D29B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FEF3-478B-BFF1-DF00C41D29B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FEF3-478B-BFF1-DF00C41D29B4}"/>
              </c:ext>
            </c:extLst>
          </c:dPt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Fruchtgummi</c:v>
                </c:pt>
                <c:pt idx="4">
                  <c:v>Cupcakes</c:v>
                </c:pt>
              </c:strCache>
            </c:strRef>
          </c:cat>
          <c:val>
            <c:numRef>
              <c:f>Tabelle1!$D$2:$D$6</c:f>
              <c:numCache>
                <c:formatCode>General</c:formatCode>
                <c:ptCount val="5"/>
                <c:pt idx="0">
                  <c:v>180</c:v>
                </c:pt>
                <c:pt idx="1">
                  <c:v>125</c:v>
                </c:pt>
                <c:pt idx="2">
                  <c:v>45</c:v>
                </c:pt>
                <c:pt idx="3">
                  <c:v>100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C5-4C4B-974C-39024553DB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800" dirty="0"/>
              <a:t>Umsatzentwicklung Süßwaren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Schokolade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Tabelle1!$B$2:$D$2</c:f>
              <c:numCache>
                <c:formatCode>General</c:formatCode>
                <c:ptCount val="3"/>
                <c:pt idx="0">
                  <c:v>95</c:v>
                </c:pt>
                <c:pt idx="1">
                  <c:v>150</c:v>
                </c:pt>
                <c:pt idx="2">
                  <c:v>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C5-4C4B-974C-39024553DBC8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Pralinen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Tabelle1!$B$4:$D$4</c:f>
              <c:numCache>
                <c:formatCode>General</c:formatCode>
                <c:ptCount val="3"/>
                <c:pt idx="0">
                  <c:v>60</c:v>
                </c:pt>
                <c:pt idx="1">
                  <c:v>50</c:v>
                </c:pt>
                <c:pt idx="2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C5-4C4B-974C-39024553DB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4043279"/>
        <c:axId val="344345711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Tabelle1!$A$3</c15:sqref>
                        </c15:formulaRef>
                      </c:ext>
                    </c:extLst>
                    <c:strCache>
                      <c:ptCount val="1"/>
                      <c:pt idx="0">
                        <c:v>Bonbons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Januar</c:v>
                      </c:pt>
                      <c:pt idx="1">
                        <c:v>Februar</c:v>
                      </c:pt>
                      <c:pt idx="2">
                        <c:v>März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Tabelle1!$B$3:$D$3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120</c:v>
                      </c:pt>
                      <c:pt idx="1">
                        <c:v>130</c:v>
                      </c:pt>
                      <c:pt idx="2">
                        <c:v>125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A1C5-4C4B-974C-39024553DBC8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Tabelle1!$A$5</c15:sqref>
                        </c15:formulaRef>
                      </c:ext>
                    </c:extLst>
                    <c:strCache>
                      <c:ptCount val="1"/>
                      <c:pt idx="0">
                        <c:v>Fruchtgummi</c:v>
                      </c:pt>
                    </c:strCache>
                  </c:strRef>
                </c:tx>
                <c:spPr>
                  <a:solidFill>
                    <a:schemeClr val="accent6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Januar</c:v>
                      </c:pt>
                      <c:pt idx="1">
                        <c:v>Februar</c:v>
                      </c:pt>
                      <c:pt idx="2">
                        <c:v>März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Tabelle1!$B$5:$D$5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150</c:v>
                      </c:pt>
                      <c:pt idx="1">
                        <c:v>140</c:v>
                      </c:pt>
                      <c:pt idx="2">
                        <c:v>100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0-EE4D-4E70-8272-92BE485D9D8B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Tabelle1!$A$6</c15:sqref>
                        </c15:formulaRef>
                      </c:ext>
                    </c:extLst>
                    <c:strCache>
                      <c:ptCount val="1"/>
                      <c:pt idx="0">
                        <c:v>Cupcakes</c:v>
                      </c:pt>
                    </c:strCache>
                  </c:strRef>
                </c:tx>
                <c:spPr>
                  <a:solidFill>
                    <a:schemeClr val="accent5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Januar</c:v>
                      </c:pt>
                      <c:pt idx="1">
                        <c:v>Februar</c:v>
                      </c:pt>
                      <c:pt idx="2">
                        <c:v>März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Tabelle1!$B$6:$D$6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30</c:v>
                      </c:pt>
                      <c:pt idx="1">
                        <c:v>50</c:v>
                      </c:pt>
                      <c:pt idx="2">
                        <c:v>80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1-EE4D-4E70-8272-92BE485D9D8B}"/>
                  </c:ext>
                </c:extLst>
              </c15:ser>
            </c15:filteredBarSeries>
          </c:ext>
        </c:extLst>
      </c:barChart>
      <c:catAx>
        <c:axId val="334043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4345711"/>
        <c:crosses val="autoZero"/>
        <c:auto val="1"/>
        <c:lblAlgn val="ctr"/>
        <c:lblOffset val="100"/>
        <c:noMultiLvlLbl val="0"/>
      </c:catAx>
      <c:valAx>
        <c:axId val="3443457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40432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Umsatzentwicklung Süßwaren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Schokolade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Tabelle1!$B$2:$D$2</c:f>
              <c:numCache>
                <c:formatCode>General</c:formatCode>
                <c:ptCount val="3"/>
                <c:pt idx="0">
                  <c:v>95</c:v>
                </c:pt>
                <c:pt idx="1">
                  <c:v>150</c:v>
                </c:pt>
                <c:pt idx="2">
                  <c:v>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C5-4C4B-974C-39024553DBC8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Pralinen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Tabelle1!$B$4:$D$4</c:f>
              <c:numCache>
                <c:formatCode>General</c:formatCode>
                <c:ptCount val="3"/>
                <c:pt idx="0">
                  <c:v>60</c:v>
                </c:pt>
                <c:pt idx="1">
                  <c:v>50</c:v>
                </c:pt>
                <c:pt idx="2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C5-4C4B-974C-39024553DB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4043279"/>
        <c:axId val="344345711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Tabelle1!$A$3</c15:sqref>
                        </c15:formulaRef>
                      </c:ext>
                    </c:extLst>
                    <c:strCache>
                      <c:ptCount val="1"/>
                      <c:pt idx="0">
                        <c:v>Bonbons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Januar</c:v>
                      </c:pt>
                      <c:pt idx="1">
                        <c:v>Februar</c:v>
                      </c:pt>
                      <c:pt idx="2">
                        <c:v>März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Tabelle1!$B$3:$D$3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120</c:v>
                      </c:pt>
                      <c:pt idx="1">
                        <c:v>130</c:v>
                      </c:pt>
                      <c:pt idx="2">
                        <c:v>125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A1C5-4C4B-974C-39024553DBC8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Tabelle1!$A$5</c15:sqref>
                        </c15:formulaRef>
                      </c:ext>
                    </c:extLst>
                    <c:strCache>
                      <c:ptCount val="1"/>
                      <c:pt idx="0">
                        <c:v>Fruchtgummi</c:v>
                      </c:pt>
                    </c:strCache>
                  </c:strRef>
                </c:tx>
                <c:spPr>
                  <a:solidFill>
                    <a:schemeClr val="accent6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Januar</c:v>
                      </c:pt>
                      <c:pt idx="1">
                        <c:v>Februar</c:v>
                      </c:pt>
                      <c:pt idx="2">
                        <c:v>März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Tabelle1!$B$5:$D$5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150</c:v>
                      </c:pt>
                      <c:pt idx="1">
                        <c:v>140</c:v>
                      </c:pt>
                      <c:pt idx="2">
                        <c:v>100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615C-4F3B-B56F-2D12A66B81AE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Tabelle1!$A$6</c15:sqref>
                        </c15:formulaRef>
                      </c:ext>
                    </c:extLst>
                    <c:strCache>
                      <c:ptCount val="1"/>
                      <c:pt idx="0">
                        <c:v>Cupcakes</c:v>
                      </c:pt>
                    </c:strCache>
                  </c:strRef>
                </c:tx>
                <c:spPr>
                  <a:solidFill>
                    <a:schemeClr val="accent5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Januar</c:v>
                      </c:pt>
                      <c:pt idx="1">
                        <c:v>Februar</c:v>
                      </c:pt>
                      <c:pt idx="2">
                        <c:v>März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Tabelle1!$B$6:$D$6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30</c:v>
                      </c:pt>
                      <c:pt idx="1">
                        <c:v>50</c:v>
                      </c:pt>
                      <c:pt idx="2">
                        <c:v>80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615C-4F3B-B56F-2D12A66B81AE}"/>
                  </c:ext>
                </c:extLst>
              </c15:ser>
            </c15:filteredBarSeries>
          </c:ext>
        </c:extLst>
      </c:barChart>
      <c:catAx>
        <c:axId val="334043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4345711"/>
        <c:crosses val="autoZero"/>
        <c:auto val="1"/>
        <c:lblAlgn val="ctr"/>
        <c:lblOffset val="100"/>
        <c:noMultiLvlLbl val="0"/>
      </c:catAx>
      <c:valAx>
        <c:axId val="3443457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40432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800" dirty="0">
                <a:solidFill>
                  <a:schemeClr val="accent2">
                    <a:lumMod val="50000"/>
                  </a:schemeClr>
                </a:solidFill>
              </a:rPr>
              <a:t>Schokolade</a:t>
            </a:r>
            <a:r>
              <a:rPr lang="de-DE" sz="2800" baseline="0" dirty="0">
                <a:solidFill>
                  <a:schemeClr val="accent2">
                    <a:lumMod val="50000"/>
                  </a:schemeClr>
                </a:solidFill>
              </a:rPr>
              <a:t> im Aufwärtstrend</a:t>
            </a:r>
            <a:endParaRPr lang="de-DE" sz="2800" dirty="0">
              <a:solidFill>
                <a:schemeClr val="accent2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43500381397637794"/>
          <c:y val="0.3937499757781757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Schokolade</c:v>
                </c:pt>
              </c:strCache>
            </c:strRef>
          </c:tx>
          <c:spPr>
            <a:ln w="28575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square"/>
            <c:size val="25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9525">
                <a:noFill/>
              </a:ln>
              <a:effectLst/>
            </c:spPr>
          </c:marker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Tabelle1!$B$2:$D$2</c:f>
              <c:numCache>
                <c:formatCode>General</c:formatCode>
                <c:ptCount val="3"/>
                <c:pt idx="0">
                  <c:v>95</c:v>
                </c:pt>
                <c:pt idx="1">
                  <c:v>150</c:v>
                </c:pt>
                <c:pt idx="2">
                  <c:v>180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1C5-4C4B-974C-39024553DBC8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Pralinen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25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 w="9525">
                <a:noFill/>
              </a:ln>
              <a:effectLst/>
            </c:spPr>
          </c:marker>
          <c:cat>
            <c:strRef>
              <c:f>Tabelle1!$B$1:$D$1</c:f>
              <c:strCache>
                <c:ptCount val="3"/>
                <c:pt idx="0">
                  <c:v>Januar</c:v>
                </c:pt>
                <c:pt idx="1">
                  <c:v>Februar</c:v>
                </c:pt>
                <c:pt idx="2">
                  <c:v>März</c:v>
                </c:pt>
              </c:strCache>
            </c:strRef>
          </c:cat>
          <c:val>
            <c:numRef>
              <c:f>Tabelle1!$B$4:$D$4</c:f>
              <c:numCache>
                <c:formatCode>General</c:formatCode>
                <c:ptCount val="3"/>
                <c:pt idx="0">
                  <c:v>60</c:v>
                </c:pt>
                <c:pt idx="1">
                  <c:v>50</c:v>
                </c:pt>
                <c:pt idx="2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1C5-4C4B-974C-39024553DB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4043279"/>
        <c:axId val="344345711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Tabelle1!$A$3</c15:sqref>
                        </c15:formulaRef>
                      </c:ext>
                    </c:extLst>
                    <c:strCache>
                      <c:ptCount val="1"/>
                      <c:pt idx="0">
                        <c:v>Bonbons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shade val="76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Januar</c:v>
                      </c:pt>
                      <c:pt idx="1">
                        <c:v>Februar</c:v>
                      </c:pt>
                      <c:pt idx="2">
                        <c:v>März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Tabelle1!$B$3:$D$3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120</c:v>
                      </c:pt>
                      <c:pt idx="1">
                        <c:v>130</c:v>
                      </c:pt>
                      <c:pt idx="2">
                        <c:v>125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A1C5-4C4B-974C-39024553DBC8}"/>
                  </c:ext>
                </c:extLst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Tabelle1!$A$5</c15:sqref>
                        </c15:formulaRef>
                      </c:ext>
                    </c:extLst>
                    <c:strCache>
                      <c:ptCount val="1"/>
                      <c:pt idx="0">
                        <c:v>Fruchtgummi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tint val="77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Januar</c:v>
                      </c:pt>
                      <c:pt idx="1">
                        <c:v>Februar</c:v>
                      </c:pt>
                      <c:pt idx="2">
                        <c:v>März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Tabelle1!$B$5:$D$5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150</c:v>
                      </c:pt>
                      <c:pt idx="1">
                        <c:v>140</c:v>
                      </c:pt>
                      <c:pt idx="2">
                        <c:v>100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0-622A-447B-845B-3E6232012748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Tabelle1!$A$6</c15:sqref>
                        </c15:formulaRef>
                      </c:ext>
                    </c:extLst>
                    <c:strCache>
                      <c:ptCount val="1"/>
                      <c:pt idx="0">
                        <c:v>Cupcakes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tint val="54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Januar</c:v>
                      </c:pt>
                      <c:pt idx="1">
                        <c:v>Februar</c:v>
                      </c:pt>
                      <c:pt idx="2">
                        <c:v>März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Tabelle1!$B$6:$D$6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30</c:v>
                      </c:pt>
                      <c:pt idx="1">
                        <c:v>50</c:v>
                      </c:pt>
                      <c:pt idx="2">
                        <c:v>80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1-622A-447B-845B-3E6232012748}"/>
                  </c:ext>
                </c:extLst>
              </c15:ser>
            </c15:filteredLineSeries>
          </c:ext>
        </c:extLst>
      </c:lineChart>
      <c:catAx>
        <c:axId val="334043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4345711"/>
        <c:crosses val="autoZero"/>
        <c:auto val="1"/>
        <c:lblAlgn val="ctr"/>
        <c:lblOffset val="100"/>
        <c:noMultiLvlLbl val="0"/>
      </c:catAx>
      <c:valAx>
        <c:axId val="3443457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400" dirty="0"/>
                  <a:t>In Tsd. EUR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404327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5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Tabelle1!$A$2:$A$17</cx:f>
        <cx:nf>Tabelle1!$A$1</cx:nf>
        <cx:lvl ptCount="16" name="Bundesländer">
          <cx:pt idx="0">Baden-Württemberg</cx:pt>
          <cx:pt idx="1">Bayern</cx:pt>
          <cx:pt idx="2">Berlin</cx:pt>
          <cx:pt idx="3">Brandenburg</cx:pt>
          <cx:pt idx="4">Bremen</cx:pt>
          <cx:pt idx="5">Hansestadt Hamburg</cx:pt>
          <cx:pt idx="6">Hessen</cx:pt>
          <cx:pt idx="7">Mecklenburg-Vorpommern</cx:pt>
          <cx:pt idx="8">Niedersachsen</cx:pt>
          <cx:pt idx="9">Nordrhein-Westfalen</cx:pt>
          <cx:pt idx="10">Rheinland-Pfalz</cx:pt>
          <cx:pt idx="11">Saarland</cx:pt>
          <cx:pt idx="12">Sachsen</cx:pt>
          <cx:pt idx="13">Sachsen-Anhalt</cx:pt>
          <cx:pt idx="14">Schleswig-Holstein</cx:pt>
          <cx:pt idx="15">Thüringen</cx:pt>
        </cx:lvl>
      </cx:strDim>
      <cx:numDim type="colorVal">
        <cx:f>Tabelle1!$B$2:$B$17</cx:f>
        <cx:lvl ptCount="16" formatCode="#.##0">
          <cx:pt idx="0">10951893</cx:pt>
          <cx:pt idx="1">12930751</cx:pt>
          <cx:pt idx="2">3574830</cx:pt>
          <cx:pt idx="3">2494648</cx:pt>
          <cx:pt idx="4">678753</cx:pt>
          <cx:pt idx="5">1810438</cx:pt>
          <cx:pt idx="6">6213088</cx:pt>
          <cx:pt idx="7">1610674</cx:pt>
          <cx:pt idx="8">7945685</cx:pt>
          <cx:pt idx="9">17890100</cx:pt>
          <cx:pt idx="10">4066053</cx:pt>
          <cx:pt idx="11">996651</cx:pt>
          <cx:pt idx="12">4081783</cx:pt>
          <cx:pt idx="13">2236252</cx:pt>
          <cx:pt idx="14">2881926</cx:pt>
          <cx:pt idx="15">2158128</cx:pt>
        </cx:lvl>
      </cx:numDim>
    </cx:data>
  </cx:chartData>
  <cx:chart>
    <cx:title pos="t" align="ctr" overlay="0">
      <cx:tx>
        <cx:txData>
          <cx:v>Bevölkerung nach Bundesländern 2016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de-DE" sz="1862" b="0" i="0" u="none" strike="noStrike" baseline="0" dirty="0">
              <a:solidFill>
                <a:prstClr val="black">
                  <a:lumMod val="65000"/>
                  <a:lumOff val="35000"/>
                </a:prstClr>
              </a:solidFill>
              <a:latin typeface="Calibri" panose="020F0502020204030204"/>
            </a:rPr>
            <a:t>Bevölkerung nach Bundesländern 2016</a:t>
          </a:r>
        </a:p>
      </cx:txPr>
    </cx:title>
    <cx:plotArea>
      <cx:plotAreaRegion>
        <cx:series layoutId="regionMap" uniqueId="{0497FF03-A636-45B5-8B31-6791790BE180}">
          <cx:tx>
            <cx:txData>
              <cx:f>Tabelle1!$B$1</cx:f>
              <cx:v>Bevölkerung</cx:v>
            </cx:txData>
          </cx:tx>
          <cx:dataId val="0"/>
          <cx:layoutPr>
            <cx:geography cultureLanguage="de-DE" cultureRegion="DE" attribution="Unterstützt von Bing">
              <cx:geoCache provider="{E9337A44-BEBE-4D9F-B70C-5C5E7DAFC167}">
                <cx:binary>1Hvbct22tuWvpPzcdEASAIFdJ6eqAXLdtHSxLpbtF5YsyeAVIAmQIPlt/dY/1lN2nESKs3dSx9VV
zkMSLZJrgRiYY445JvBf9/O/7pvHu+GnuW20/df9/MurwrnuXz//bO+Lx/bOvm7L+8FY88m9vjft
z+bTp/L+8eeH4c6XWv0coRD/fF/cDe5xfvXf/wXfph7N0dzfudLoN+PjsFw+2rFx9t9c++aln+4e
2lKnpXVDee/CX16Jx6Ep9aufHrUr3XK9dI+/vHp2z6uffn75TX/61Z8aGJgbH+BZEr0mMHgUM8QI
jxPy6qfGaPXr1TB+jVEUR3ESRSzmMYHLX3757K6Fp//zaD6P5e7hYXi0Fl7m839/f+7ZyOHj7NVP
92bU7mm+FEzdL6/Sx9EBBM2dfnj1U2mN/HJZmqfBp3A/vO3Pz+f7Tx/A+7+45Q+QvJys/3Tpz4jc
PTzq4Pb//p/Bucf24+Ogvs7R/xwdzF6TmEcEEMCMxhELn8HDXyPMYhwmJET88/WvP/0rPP9oaH8B
1Te+4yVstz8kbMvj8B0DCaDimMacU8aSCCUofgZVGL7GIcMEPg+jl1F095+G8lfQfHnuJRzvf0A4
LovHUj9FeXDx6a5Zv67j7xBC/DUPgddigjiJQszwM1yS1xjzkBGGWRRT9HT1jwT3D4b1bYz+9AUv
wLq8+AHBEgMA9ag/jt+T6yAToZiTMKIxjpIkxs+BglRESIQpwTFjn294jtTfHNO3UXr28AuEhPgh
EXpsH78ju5H4dQgCgYUER8BwL2QCe53AtRgDtQE6nGL2Epv/NJq/guXLcy8Q2f2IiOxAAH1XRNBr
CrmExQlknThh/E/SIEYJqAOaxEB8n9PRH4ntPw/n25B8fe4lJD+ictvdafto3d2D+2l3135nNgO6
wpjBxEckxBARL9gMvQZdTZKEcgRBA6z3PGL+xnj+Ap+vL/ISoN0PyGKnj/d18yXPBG/N0Jm2/a6a
DVgtSTDnCLEwYQmI6GfaIITaKAl5GCWUEBRxUHR/DKF/PrpvQ/ZX3/MCwdO3PyCCZ+Xjw+Ng7+6L
70t+0euEJhENCXoSDJw8F9v8dUijiEMuSgDYmEUv8tHfHtW3AXvx+AuczvY/Ik5meBieJHhwC4wI
Cvy7piqofRIOEoFDMDGOX6CVvCY0CpOIMZ4gjpMoeR5nZ/9sbH+B2be+5CVyP2Ide3V3N3xxR75w
03epmGIGsYNDENygw2OInj94QvQ1hFvEkxDiKsRhGL6gxb8zoG9j9PuTL4C5Ov6AIXX1hfSC/62L
u8Z9XdL/c3ie6qQwDilYDIRQihF9Bg8YDQlCFErdKMI8IQRy2h+z1t8f1l+B9JnLf3utF1ClWXB1
/eOi9XWuvgNM4WtEohg0BQZfISbhC5ji12DpYcKhYgINgkPQh9+A6euH3xrPv8Xn1XOf8pdXV2c/
Iirg/D5aX6pgZxrrID/9uwn5h843fh1CPQsARSTiUNU+F3/8dQLCkFBEINZAToRQXz0D6B8N7S+w
+sZ3vIinqx9Rt18X4IZDX+S7igj0mqM4iWkYYuhYvJR8QHsowuCv8hgwZeRlp+LvDenbMP3x2Rfw
XP8I8Py7lsofRcOz+/5pHyl8HUYhg6TEGRh0IM6fZyUEjSREOVAelFmUxy/o7lmb56/H9G18nj38
7CX+v/SP/rq39FvjLb1zd9nnjt0f2kv//urnV4Uu4otHf+Wgb+WDXy/tH355xSBGCAcd/Vsv8Olr
nvPXN+XJs4cf76z75RUYr9BggjYUqPOYJxwDT3ooEuAKgvoY3EC4wuGGKAIlqM3gCmgrxtCaiimk
txBFiKAENKQ14+dLEMggLNHnGH7qhXx90wvTLMro36bl179/0mN7YUrtLPwiOFqvfuq+3Pg01gQB
h4MIhd4kh4tAC5Bmu/u7S2Cfp/v/l6oGa4JoMXJ186GYY/xmGJpZcGe3ukzS0e/CUK5XTb9f26a8
Xae4EGiwneyHQKXO9/t+Wa75iDMVo11VVZt6mWUxr63AxAyyyG/WxXyaelKn8dK0Ymim67Wl/ZuY
z6dj0MpwzZlAlX+3JEyLRvdEjHN94ZhYwmXjipWkHOkLZPtPi6GjdNER9/31HLAjeEMymswFGH0i
aRUVRVBPMljJRRQYJnTImOi4u+4GtU9mQmQ7ITny4L0rbtoW36JumgVup0IM1XBRaF6l5bCIhke7
idaHDq2NoHUIg/Yo2Je4nUXe0h1lupBxVbp0DVElWV43osyDKsOsqwRhqBTT2F3VHFlZs/bC1iSW
xWpVRqh9E0ZzJebxFi3TlSnqVvRVggTi8CWK5bF03jBJukk69J5XyRldKUuJqi8rvYm0eY8C5tOl
oEhYRbnsm/s6ome0KU795G+8nti28cFm5fMHlkxvSj/tRhw95nUVC+u7i8kEp4FSQ2bNLHE+nxDU
pqQedNpbflG2SynrsQtEm5AiQ/n4znEdZnFcZEXQng3dfBinemPzdY99pKWP8UHNMG60sCpdbHfg
Lduvc1uJSA1lGoaWy6Bf08SFgtBwlEuh31PnmLTdsVWJ243BbGSVkCrT+ZzaWJ1H8UBSBNDKPnDS
d8W5VXW94VxbqQPvBF3127i1n4LWnZRVf4iaQuioS9Ip7iNZ2V3XkmOPLJEmcushMvUinNLboVZy
LNnG04FlKB6tZJru6z7elYHfsxpd0TYXiFzpusqmcnprcRBLorJu0XiT11zStj8ghLWkVbFKxsle
Rf0kWNWwFJ+G3S6o5g2i9gbbMmtnTLNydJ00A2HZXOJFaF/clxUsBjUuN32vsjJIykzZwWb1PHVi
crOoOpMyvxR7M4yP3tJLk5AjPLRP0FxLM/nTJTZelspfFeV0FvX+rA3RuS26CzQ2u7Kbg2yJ+w+G
xfdrx09dY5M0mB1Ly5p2mWHtMZnxTYDofenYxlK9pWq6CrX9uFRUSYXUh7Ibrr21m6munejjtUmr
YjkUyBmBe7zKMj4m+KwkxbYtkrSmZJOHxVlVo08Lqozowb0VLHlfLus1DrTajUo8uYViLMMti8ll
m09lOiz6pnJIjMbvytWOm0DjQhQFBFQySDzBnGFy5GZ8R7xOQ3jX3PJOKtbK3Ne3uabVZmBNLUiV
1paq1De6yyISoH0elw9RUG+omyJZFOQ0iNI1fopNjw6t9kTgOChPhqWAsOxP/BIsqemByIKmvoZV
nfEmyqqO1ps65KNAjWa7NlbX+UyLE65FMZFwnwRUiTlMJlgz7zDuCtmaqN8mDiikr0qgJepOanLV
VeEZwFZv+ySnwuMqFNpEQun5NoyKuxrFtWTFuLVhM4nKqXRF/XvtdTbzdesGfs1xbTJs3SKG1fiU
h7fUdOqkCIa3qHiCwvHjOExXDIgv40vvRWuTa9OQDFT6PVdAUGOGSM9En7BtQtVZyLSR7UBoWjXz
rmqHA1FGkp7qI3Hz/UToCtw+l2Jsg/miY8M1mmN1EvqRnfC1P5uHfrkwdV6f9jHaI9ogyesRiUuq
ureqwCalKz5RIzmEQ5ZUthcdg2HRNtxiW3AxLXMiAscfdRftCX4YJx1s2qIoZFK3gyib9bElNcl8
tK1yh8VI273utMA538c+z/IgAdKJoy4d83HP8Ogz1vWhCLs6SNlc3WPifYr5Ec2DEg6lE9+xWd2E
fS3ndVwyEpErg1V3aCtzY5ZGCVwvDiLZJ5uKvpmm4dOYzKv0RN/Y0QjTtyhVxt+ogQ6Cte9LPtI9
I/ZTvwZvonE4JGjw6Yq7DeNjcGB9dFvjodiqsM40qZywLn/Aw3pHyiNui8vY41M6AC0TRbNiHJoT
1FaNaP0b6pN8z1wyi1ZrJelkSpFY/Sa2PcA15rUkRTULG/PdwIdj0OlJmDIiJxOnaYNWli4lc5KG
2IhxajrB+PrJh6YSa1OUkMA1PpAOsrFd+w+IOAiBZRrSYoje1LqDQK3bRK5NVQlEcZa76aZNivro
C6RlEEVj2lEMSyrA71jkbtuKkYyOb3pLE1G367gl+m3RDyEE4lRIzoCP9VynLRuzRbGLpc9vFj6O
0lbGprW2u3524XYBnhSwzQBLpLnNfOuZKGx3UsVd6vuF7W2Ps95HjzNnjSwXkBoVZ7IB0E+WoghP
+LQekrwK92GU3y9Td1YHbouXkm8wgrXil2U4bVm703Wy7UINRXPYoA1uzhAvBI0qlJm2OKFdkYi8
8u/7pGskTZYFqHS+Nz7HwlSF2Ve63uY9LJeY+gpmwiPZ1djsDF8jgTu9puU0bUvm389zwbKA1Vwo
y8c0LyK7sTz6OC48SscWuD9O6izhJ5QOEYR921/5yOSCz4Xo64keSqMCMfbtFQ5NvMUuXoEXmzwL
qnNtB5H37lYP+i50Dm1LldhN2d2qYL7xzXKiGl2kpe7S8IlR4xE9MXknCN4uE9uUdWt2vu7thrWV
y6KhLcUTs0JC26zhsCUTXzcsrpu0VMu7qO+PEVHXAM5dj4peKB6nbVfd9is6HxW/6NRyMQtmaSc9
xid5p+YtRe0gkwTE1ZhXaaRB5UTV3Ao3r+aM0/YRJyOs0V6NsqxNu2HzDTYAfqy9rDXk57Kasmjl
ViCWX/cJfuxiIyEEyBb74gNahlJ4xiGPBjeMNY1YIn8GqWYS0dqds9acsby59p+avhOx9bVYaHLd
WtAEQ0uuirkaD8E4i2CZMuqj5k3Nr6bZiip2IDLW8ONcmEWwuLvo9Qr/o/ipIfnDnEBg5ZHNkHmo
3JrGtj3t2+4wIrLBEb4zvC0zW7YOiEpvFSUqzY26YPnYCjTjkyYXQR+z1KtIGBPaFNn5TVxTl8Wu
bmRds1jGs/kIgp5eVPX0dqUuXTAwp6egVkuGkVDNQw65Mc1JNYoRFTtaLrUsXft2VfQSuzlO9VLv
1oScKjpZifdqaiDfTUW96Yto35okTtc+HrZJVaTLmD+qsNnyxX/Uem5OWihFREmjbAxnlM5BftZN
T8QbNusBd+2uomgQXX3XgEjVpHSiK8P+SHz5KSjqQQYLuyy5I2mPvBLjB9PEt0E5Zuuk1CVZq9Oc
VfG+qVwDXA0yPe/qdGDkhvXMpFNpLkZsD5bpUZLA36qxejA86sWsVyb7iV80qGUyCU0veT6kTUT2
KO5uCt9w4Wz+Ji/1rjQzlU3TAeYj0H1jWism2p18vqnwIZXlBBQSt27TN3m1c8Mb3Vq5av6hJVUt
VVN1AvWhFj1CYpnMiSpBsSRLk/qkcQJpdtXmyyltHJGq1WozxAkIgXEoMt+Hbyhdtn3HLvwYrQKP
/GGs6xS6pFJhdamqEsqcOK2GITyP6HTmpxYE9QTAG31bllH1pAE/hL5Y0xn0dFTMTQo57Hx9esWe
40faQ9nlCygdnBekjPJsmIpi61hAZKe42apet8DEORBP2V7XTdNn9XjE1dbU0SJdbz9A6sKCQyCO
Fc4PjXewqAfdb5o8up5AOdR1UO7zRWest+eeQuYLSR6KYi1ykThdZQPvt4tNLkyQNPucq11dJSYr
uyRMMeCo1HqGaAd1okF2r8eLtjzrGRuPcaGdnBsOam7pe6hhrMuSKO9Fj4Mpc6GDAs4+suLEMMwP
c3TeLhEEJRvrtI7Kj4Gls4iGOhYjkyhEnSxn5dKpcFBUKQwFJAo3rmM3bNq1UN/JSJcsZW2/bKB0
OZooLmSd6EqANG82fbccolFduNypo67iy9ChB04LLuOCv+F8fWTDWErWtTaFmm8NuzFte81lPazH
RPVntBsmaecsCbiRqoYEW5f0zBXRLPRTgTT6NO+7d51Xb2kQXaG2jmRQICuUguXLaQab7ko5NpPL
GtPJaYn2y/R+XqIPY1CKWsbaxUK3Qzr0YyECmJfyRnmrRYkMTYfESjJWWxzFJ8hU18va7yG3X6ha
wR0t2XtPUtzPd+qi5cPluIxnlPR7Wxc7XEDYYHUOy24XNoepsXsCVX2RP66syvreHBUFcka3zEE5
MV6Nrf2obsYZn8O3XEVJeUCB6HtIVCpY47Rf0ArlqznaubkP+snJoCrP6hyP5x3J3xWJ1tkyllqG
szHS1/jGVpPAdumPNF56wVUCBBTUOzo7c2NNSUVV40BCiGSF9mVKwvGONDbYQBWzWypDj3k7Hgpv
8FbnARasmacLCHN43YrvVZtvmW7NZmH9x16HMN85J6kjC1R1c0A3+TSG26I/DJ2WuoFUOkf+EUrQ
dlsHKpAuaIgsNDGnXWmB1tnOeii8oi68bYHGRBlSQerQHhtTFruxJpdj71MKalKWATVpFaBgC57H
cLB1lHmv652q4efMApqmBNt8Y01yMQZxmfmu8Skkl+nAgLaNhW+3U+Mv5wqybNlMZ5AxTWD4sWL1
m6SfiFBhcjfbCgZo7qs6uiDzCpKufKrS2sbIwdXtcRmqbGX5mXNBtF1bfd6rsNrZHFigrFUlPCR9
WFdLnvZNeGrnuJIrTai0DceihR3vIuzzIQt0LeZFT+mAoFjoYnU25rqRPvCHroSPeVzQLVkWWIYs
arKY528rHQhfA+3lC76AUnuVhAS7qVOXuuQq5eAzkEi/bxmLYcHMi8w1rvYBUENqNAnAS0hOp7lp
N74g/Fg287uZR15G4BNoN6oDyOshjQIXbfMy1JdhuBmwRRL8dCi79Inpuy7t/dTcBoGSQ00eiqIF
aVB10wEv/iShlqbBolw28Tg+aNxDNebtoekg33nwdA5FNJ2ZIOiFa8kkEtNWaZxYkg5c4ZRNPBcu
KGdZmSy3UZCZgFXbcQE1meP6Y9XTt0kLipO0xSRD5RZpy86e9d6KYrTkFOtkC93+bbHo9tyu6Gk5
5BPUvuWHwS2prZPp7RQFwGWqEZMx63aegxp0jqm3bdDB/CS2yny8wpI+L6DeEAHER9p1Pt4kvocc
AAVN499Pob7H4wL2jL4GeyPKaKmMqFVQbWwRbd3IHgbVl6JYRgL2Fj75jBnkLg7sOl0W02248kNX
TI3Qti0E1s31PDsieFGIkZcS13V+0mJ00rc3aqJjCp7Ipe5CfNKtJD7Lnb9dkQLXZx22fTnqDOfq
2MfxKIgl4CPFV2BKTOfVDOV6A+rXN+191UzFxZTn7yju/DZZsb+aQflC8ebKk5khvEuqoBEzLS2U
WRplTTm/sfimJPrdOl4XscqPIbzrVGizqdS7DoHAhHiNgCnH8zEcZwnbz8HUA6rPt0WLTs3CL4O5
KrIYIS/GoNeHqVjBI2LYp8ncHbwmautNJzgouDSZ0Dvuh09ojM50s6qdNcVR1Z6LBME8jkM97uKJ
ZHnPpsOahAdFXHIsF81kqwaSoQ5dMnrf2vGKub7eLnm9iiWuph1UHTpdJpCMc3VVWb5Cqg22XTnH
myXAq6g7jwTroE4kpBIhxnhDsMjBguAatGbJF7MNjkELOjAI4V+d0p1cjek2PRRUNs7fGNzcM167
ba6nOBvwygQnC8j//n3RFJu+XWZRaGu3oRfJlADrNFOzoyiyEg6cbGe/XnnVQxGbr9ER9ae44I9x
lGRNEaC0boNoM6g8S9TUyqbysrBgzRCoehIwG0XR2EaA1XwBibaV1VNyzvMrvLBdAj5winUlgSWP
Ud6YbRMXnazD6loNfj9P4FINjYjJ2kibL+7MuHVrfbKANIvprjU8l2AnpGRZHwfcb3k1jFcd1Tc5
YRsc2nab4I4fmhas4iXoRFnYSM7WcJkMeJDI9k9Tbf0mX2x08akZVXntmhKcOT9u1MCpZGr8aNys
08oHefZmPY9BkDAf1qlC6/XgkBbjWDapa5YwgxI/nfQkPfIH+LDYRCuoyCgG46UbId6SuoDnKjWm
LJpW4TtwTnOMTTY6P4qhBHk25+MH7/0g6jGRUHuj4+BiAnbwvq+hNLH9aDdQMOzzBqxKG7hAuBFL
1yl07MHitt5IasNbsKzZ07IUpF2LtAjBTC1L+9Fi0soF76J1WkQ1m4sJFyAW1vYc7Np3gwMJo+ZG
HbgBcW1QFYikDFcxWTaniwObtSxm6XCvIMMjnVGo7+oW9FSupmSPYZugTMoISdUTkA/zuo1VvCGd
fQM9krsYODR9Ah2c3WM7NDeDj82GO3zv1/kxb8vraslPQXp1oCHVNqLtsvHRvouqJ0MH5Aa4o8ae
6NkH+1UtO1DXci3UfRWaRiYKLxtCwWrPoQ2wrf30boyTaxp70OxTlCUYSqCgS8CT8Wk7TaOs1SBD
CO2wQ2+tbSCHA7kgAukiKfFjBfuCD/NS3XZdCUIBfOggmFBGg2G79PFTVe0FdAjSgqHzFrureFkp
OEgcQ83qKTA5CURO0Ye6N/dao0/OLo+uWek+KqC+Lb2XC9XvB1Uncpi3psIncbyM2yAgl3lHrt0C
lDa+qxMi+XzVjfNdPnu29Q1M62TeD0lQSDIoeG/XBIJr4zK+0oupnVHWB1C/VZqmJqE3JYWiPwQf
S83QnSjn4GGq2Qnz1XVCllslI0Ku6yB8x6vw3ej6m6YrmYg7gJz5fVG2l7VmZxUPwP6Fda1yewEN
imvt2V1dBlcmyG8tiduU9esg48BuVw1sFY7u2mt1UkeKb/t67oCBwddms44l/NCmoBb8EEXB8i/9
wbv6fgkiljoo3Uh4DY0YBhJlvekc6J21BHVMGHjoXUekHUZQ2ihUcprjM97n70LSnw7jvNMdJlvu
oVSsiup+KZp0CedjbFyX1Qzspxmv7Q7TMmsiJh1t3/tCl7JwsLrbOO4yaiZQI9w1G/w0Zck8geEc
m7QEr0jmLfSTen5aovmcWWT2aMmzSNlCQnbUwqDkPl/MsQrAc+Qd3051Gwlog33ExELtudhJlib5
iBGIx3VEu9lAcA9MrZmq8qvEU5rNFUi4tpweLA23k/G3i4FFD9vU39WgXlK3zA8mriCze/D6wkqO
unGZyqdeji0uRY76XZKMsRi02wceMnJYL6D0YjyIxtalWGYw3Psi+Bh3KhdhDC85TqAjWFRGcknK
Y2sWJdS61uBNQ+k41QHoEvDJu4Yfa9YtGXV4H1dC52Dz5InvUhV1bx24owU1O4sxdGtCaDK5KRHc
61wsOUhboMeBdhFY/PWxbcCJxty/K05hoZ7nIztb63zrc15taADWiB8n2di1TkuynFsTPsSejCme
y2PZgSBeBn9InjQ0+E4P4UCf3I/relxOyiX/OGlk0iBZL6cZ2gywV9OlLVmLAwK261TnDnBUVMI2
5XaD5haJMl0jeo29uQoSBpbnMt6GU7jIsl2pzEec9gHj0tVeb/mExFpMIbihQwKF5yjypJ4glkgj
CDgWQHToBloRcinBZur8TkU+kF0E+acC4gFKgYeCQoCggSyZBt1yFyz+TZLgbFKIQkodgEUVPglp
sItRc4x8aUTA1A6wHLLO6ybdGYfy896jalsnIBvzhvgzaPFMU7OPJygSO3eRd5alre5ufQ7jtGMA
piqjkAWM7WFVQvqpOw0lR0lOcLXsQBHCzy4rUMMKlX6i/XLqVCGacH3Xdyv0uuIlVe6KhmDVjI0C
SRyPVw0Hl/ePB0ufNabvTQe+nCp+Pcv725//vcsus8/nTH//6Okg8O9/nV5trl/e8LR34Lc7fj+n
+tSt/+3Q6osdAF9OEn9tmv+Ti39v70AEu91hd8Zf7xz405G2L/s1ntrxvz77ZeMAnF0NocnPCaYM
GvSfTwV92ThAX4ewDxj+gVZyzOIYwd6qrxsHYHcAHJfgcIgSDuNx+rQl/9eNA08nLGHnSAQbTGIO
G1ThENLXWXiGEGya+NbWAUr/tHUAzvwxRGCzCpyege0DsH3hj1sHULAqcBE8dPmsezv3hG/WNtqE
0brIRldYLjxwmxIHN+GwHJkpros+yoELEps28dpK4uISGlB1J9GI7ooklF3Ipm2T502m9QobBKBx
wWvvUttzCmVJWYJl92SsLeL/MXdmTXLi3rb/RLqBEBLwypBzZk2ust0vCpcHEEhMQkyf/q70Oef+
u90d7Thv98EVVR12ZyYIae+1fmuXgJOTjtW84FX8OhvL9wVq50mW9GhW02axjJvUhuTE0I2HyAEl
YWg++DVU3mKLk2YNmz1DgZ5JKmRSD74Hd+IM34GfS3toJ5yUvmi3A2ziBm7s1J23prSoz9YbbgpU
TQOlmvEBni/8JDQc8a3TMky9aqqStZFb4ri91rSgCVmWPpEBTbCnZlA+5+Mwj6fRbDtDyI9Qoh0p
jEUHH67nOoa1j3P2QfukSba+dqmPCq4b+HCGKNylgYUFUEIS31b3KCbvsSPqE7SEOjU9fahQwOR6
aHcM7+OI1vVpreUt3sy5q6YHmJeodWjM0kB17UnL4LwNtU2XckOfa5sr+JJvpIf9sywr/maRo1Ns
E+W6N4OwDupgmfkIcTeFQdu7iBmMAbbtSh4MpHLIpa8Lm+N952yRlnx8Idv80kwFZPEOuogU/EsY
wsQkAggJGdljr1WZdHaC+luIr8IalGctHAo3oHbQ0ZqhyM2b6mGQKK4HlP1pOHsuXZxusMf2xR6+
fxR1B7n4Kil6YnbBGi6pb8IkKFiTUA+vVsnpDXXdd/eD2WXP8FfPeurPPcO8ACy9/bw2SSzm5eTp
+ccW1kfEJtCuwMl7BX0i8KfpicjcKJt8LtR1DboHSLSf+YwPoaYPlkMmK448ah9DZ3gejfrSawLX
htmsFcGcVD4qYQOdhKIng8NMzmEhhw9uCk7TeuESHlLb2i7jNuhwtJK0aiAl9xaCUtnDutFRIqRo
ExqNdbrF/WGYcHqFMoQeGSqX0EUeW+J+dDVPTLXoZFbqk6nghEKfT8bVfykL/cCWoUqqLdAwUIa8
LHA6Q1ewWcePq5nLD2JokrDida4ldbnf++Fxnq5uUJewcexUsfCAwuBrMf5hNe1TiNNJ4a1FZloU
0prQMokVqjzb6yAlXXsYOvPBlO0ZFIRJYDW+ORAbnc8SU3C664fggXaRj8KsPAajW7PF+eng9ejU
LYyFiI3nuXh2gzuEsSdzZqMzn4uTioW4TGlESUqrDaxFXZ2lgGC3ljNLl6B91eXiTr3zPmseB9fJ
vns6vnHNqwv6nCCHklulfFvFCRDPpZklWATwAVnDZgj1yn5TK8T2+V4uR9DAJvfoUYPmStbYufBm
E6XUQ7wVKMEY2gnhlg9hgcK3D5Z6RxRP5BTnJmy7vT80FCXzuKSGQTtrSZk1coBm2sCDseW1C73X
LR6TjZQAAnpYb2HklTmMgU8jlOVk8Es8nsWnVesPa1zU0EPDMR0mjia/f2+98UsYq2v3wioU0j2f
03b0f+AW0MTn7jvpvITG4w8ASehOW/593txbN5LyWPDuXK/TJ0vWHM5CmKs2+MCH6baiJ75Bh12y
UmJfVPgS1D6+a9G6Ax61p4I8R2pYXmIF14H7J1EsBdSz+165GpdEpbw7OqiAqqptsBfHYdJxk1FZ
Smjj/cMYzzqla9nu/NmhPqrvrV2xPcqCPw28OULNRzlMmz4PpuA4as8/+VE9JNaL1r3ZtiY3DT/F
sviMlnTM1V2pZhv9VAo0nYwssAIMNALszO39goxyTfx6as6xEhkXg7u4Era2Hz96k4xzLvmt1/GX
yoVm3/ryBvVAH+c1yvS8W4x4DEG5ZBVGSKS8ofVpbA+E1j2esSp8WJopB5wVXDbRJJGo3gDddse4
Lj/OJYkPMy+uvqeCBMYpAztEMuMgCpppGBO/kZdwW/zkj5LoFYSV3+3BT+Nj1iP81GgnB2/NKyem
bFqG16jleq9m97HoNNAz2LR9YXq8Tw+7wcAg2xr/5pdRl/RCg4rxNPCDUGYN9Kl9LNTbFKxlwvxB
XBY2PdkBtwvu5rGx28FbusetMNE+ZKNMpIRyEAi56+eOvbaAt1LPw3HDOVS+qG0/xtM34G/ZMJEM
l33LewGIqxAf1y4gyVaUMmPBXIOkWr+7eihyGlc+hPVHNNzDBSq83KsJnneNLs4bJ3GA1/ORa9SW
sw3i1NDBT83ozqbQ/Xlz0bDHR0ADNJcjetGkCkpzalwkYCWP8R3eKk4B+b50Yf0eN1Bx2tHBrXIq
Y40aToMxJPM9ja3SLO+xaquUCZwKm4LGWze0zzz6re4NP0GGfwYYF+3bZUr0ELJrPJpMgc9LhQY0
EqCiTnqq+wf0lG5fSpGTqfVvmz0I37ADX4MQG1lz9cY5b7w1K9tOpC0LlzxSdD1EkeWJYnBjdDHg
uW5MVjLxKqG6ofwo8yj2ln1AYMON8TaeW0q+AT/gqfCXYL+t6MmmcDa567gCpygu/dRCXzH9vAum
5m3tYnVT+74Y3snqY6EB+ts1rCyg7FfrPvThgxdoVqa1O01RcGqqGvqeWqcMHr5IiqF/16XfZyNt
cRLWdOe6h1UGxxYm0+QcS6FPl4k/vXilv+sCNIexDM9LB1LGFtsP0oT8zNkf0+L4JXBwAYvx7E3i
cz/SMFsq+ayj6tVFPY6+AdudlMGlHIujmIvwpGYCr3PgwI8kPZVrCMxpU8ey7nahByjOoDBLa1LF
IGv8H5Vb4Cu6FoYsbNZWD8WjGz6NU7M8YD9ILLANvQHzmblM+sXRZGuHZIrpQcsZVZFw6Sxse/b9
+QDDnpx75Bryzh+/hoOad6GGFGaar06jG1ZoyI+6G8AN4CxzAuvB9upV02i7MW0TDFjYB13BTp7V
eWTNcFHM7VeKG9n1AGzCaHJJO8nPnmFQG2sVQv2X1RHnyCMGFEH8rKfMbpO3a2N2mlnVpJEp+4fO
AeyYamyoxIDoKYAaBABVUBb0Jpu6pdqxiR5Gpp9h0TTXdWymI1q9XFk87J1eyh2hRZtHXl3ns80l
n2naQ3rkA9u+e4s7lG6VL6LcntZuBkZHZbtzY5WGmn1e8Jzki61hoYIqS6J1kVk0iBcB7wYAZRcf
sEkem8aFO5TBz3YB7glhPEpasT0q2s6JvJtXk5shSIaPi4J+wstHNuqUFH2QQAd9C+3oo7eGv1Fz
HCLLDJSkr2edNYN4q74r0gMOiH94A5vOqG5P3qbGmyPlkPR6ZkdPRyD8GFxdOaEg9nFmTFbzDDDf
tmvqqd1XaqiA2vJ173xc1KUFVzQyYAgLAcNRVRR4ytpdq4DnYwGydMIToOhl86k+lIZ+3PiUDwW7
8TVSyRLWQ16hZMgWfXR0NlcKmFZZEWSGLfUlVt6xm9y6ayXq5YiopyrmZbJwth4KFDbGdYBHIDo/
NgCEjq0uvum+RplR7YtF2RfrNRQ/udQtHYN2woBHBdGhheeYqLUHlmmWNIKamPeBv+vF6mfCxxUr
K5h0A4jY1JvKYh957o/K6CAjYwKHC8dmv4sipZ95BwGg75YZkswcp3rWKqer+975bjovpY873Rp2
WwcLG6bOwSgM+bROPeyF+TEq5ifiuUO0QqXQdfiohPjQcWg1bkihRAqgddFVu+BlXOCGFsRdqmo8
841B2t4gasyC/Kj19gKf8OTRrk8jC7USNiVYSYODiGkKiKG5FLKg8NP9YwEAO4nbljwTXh7KuubZ
0skxE4p+mLGvJ6NffIjoPB67sEohsUQ5JNctDRqb22nNR2LYMfLWFzLeD8npUUrTwWuA5DSP2MdE
8cIbJZOKc0BR9VqmkHu7sbLpKmHyzZCadi0eOx2CfkYHoXfDNOydNqAxVw9rrjExOFOsZ0Dp36ai
rMFphD/oFp1Wp18cLis+I7+5YjnToW+T5V62bTWO0GYSF3EO1LRzjQfAc8HOVMPQN4TjVsdkS/zW
RQnwp92EGSKJq9s+R6WWB7R7IdE27wcNWbKwbTKQxuG+eRCdKEs1InQH0aohVRGs9GqC4GaGNm3o
Cxx/kxHJpmRezh31s8hqIIuCotauvhDX72UxZzpsW1yR+hWefB7CJOknVaDj3d4JnHZs1+gN50Gf
hMXekUFClmmEXo/cIWn1ZR4hztXqVNrhj7GvbBKCz8iVrr860Dqo/uwO++EtHi+R5+9D1372QbOl
3I6PKtJfYk1RMY7BTrhtt90RtIrad7P0pwJGtQ3cmCx2utYMRgfz+5eNBHlAAD4XdPoIILyAryt/
qG051OVKIWRisZj+LRI+2n2oYOgApA/Pp6QBg/x5Qc9V7OD20pTVX8NS5VN32ciLN2x95vtNXpfT
W7jUz90cXzSTp22SKP5ciy4vfDO2QMcF4CG8v+tej68CJ4np1if11U0o4v3Vh+5J2rdusQYdwStx
o0vWdkBJ7s17Gk82GbdpTytmEhyTbdYsgOEoxxtvnst1heMo1Ymgg+iDYyzLXYG7m3kRI4d13N6o
GZqdV3+q3ZeGobUv/WQNad71k0nWbuiT1kcaAS51wmDXp00UVLtuwT4GxQqePsDiouGvpOyABo0W
EQ/YWP1cTRc3bglrvACHboAtpI+CZzOAmNLYeq4BGcck7PDQj0UHAzzsHpeYMJgx7ktXko9Os34n
28VL+cK+gbAburLLIgDdafytp2Croy+N4V7SK9gtzuQ91mLSBPDDA4Cfsnmo5fxtDoZL4W/YxRlO
b0Jq6MtTgWaU++lmCkgEi3iDH/KBVQSeZdh8CKm56FI+FDjeROi9s/JHWNgqc8Pd0DPlrUY4AmzB
JyD/c2qq2+y7SyunVwZwZZvBh/khHqdlBnff+fFXAm4iqe5g0aDhyfnGD4CZO4MFDNhMYNlT9cRA
GsfTMu+j1XsPxPgBfcAO9AWpsO+ToH0uC4vMR1miz22aAaCteY+IRUPQcB+NGX0nKl7S2ps8GJb4
pPEcfKOq6xLJAKzJaoCy5Ls8jGaDpRTjMgD27jxssA15hjvbpxhv2KLrwV5PKY407Z+JMvAn1vZW
19uSGRCoQF3N3vOUPMRxlZddG5+kr8CTIFaC1bBt6KqrMK0ZdpE17o6Fbj+77ajkCB9+Xv5YZ/e5
iAEQAOpHc55yI+TZ4sMkKmi6U+T6k6yhami0UxWD8EIqpFc81T0qKEHgeDoFOBjKWYeHioFTW4Uu
zqK0V9k0aodlijMGBBMoB4vLYjuy6+mrFbM7rFBJUo86kIaeOA4jfDVjUJhKYLiFONM1mD9sBepf
eBE5lU6AJdv5kTQ3PeIQHunbiADdtUP3HBXr8iI4ADpgAinIBp22fPQSM8EQBz1wKCDdA2yYfeRO
cMcohaWGNK0CJPDYThv6K4fniOrxB/S960RL7CRz+a1rfBTBAxmOW9D+WAAGJe22/dCN649xDyzW
X3MS8CnbFn6QIWfXdlr8fWFlkJflQQWx+qNh7A+AG4ltxu4K1RMl5RqOODMlaNe5yCj6Uh5Wx25D
7zLjKMKIySyGSYMtQnrpLDv00FAOYcm5fUMMTri6xTbTXQW6kYRBI0vZ3aGsvLnOGt5UO8g84Dhb
fcWVh+1WPBUtQ3lDGaIs2zfnhkPBgzQm4c46nFMYqxm3/seRm8/h4D6FoXxrvQ0+UflEOQIXI5jc
6tVn+vNCTYpFeeoH4Dd02nm+xPmjks2H0AgwvK2eZ1198Fd3kIyjDZh29VzlK5INqwp3USvTycm0
64crqto7g31YGfbrnoCGnZ6w/4E6lW/BML+Onvnc2fLbaOtnr53BCLqkFrhhrXcl0nwNtbhsQAgE
YApHxGMwht9Ad70wDjh4e2iAKnKeRbF59LbiwSzuthDAY6F1CHi0Sid+525RXX0gVQN9EMmaln0v
yAOOmB2r2j0t6QNSbUcWlQckgoBCBu1p9MoHAoJGm/ZMgmnXUW/fBPzIZXuaORbdtGTcAHt3jwWO
NrQzB72i1BM0vYdavCh+U3ENuGM4FZPbYcWccJfqqT81FhpghFIBMMRgFouw23wrF3XUFgcawnp/
NFEDkUHbM/IMImw+T6v5ulH5xon3cL8vJfu0ApzozdRDex5urnYocJC4ybWV/RF18MWUnz3XnBqj
HkwV7jardsBIEtCYGV0CHMDt8cAhrNTyi3Pxzg7NfuscyMT2MWBDApu9hYg4OAsE1+zqjV+88Evr
EaSTvH2gQWcAcBP4Pxf4oP3aH5fhDeMZ7ufaqW5L+FrN3kD8L9smG4t6B30e1EmQjKOBamQQh6h2
8g6NWJNovI87l6hCnrktfJxXrBc/yEc8HU1/FnLMPQQWBi1QmA/XerlzkHOPK+SuiIupJF6TTp4H
sTw6Kh4pz0LgCdGG1RgAgufhoy2QZUHYQwGjilR0vf+xOjjNVXSQvbsVfXnYanGBH/KoV2/froC8
efjNjfRjL+4HDb2uiEzi6L8V+ITzyC8gpd58H+/YQ7vOym/EzWknvcvM47dIYYUP0xMI76PfV8++
Lx5nUhxmE13v5QFgRrA+uQn6a8PwkMTg7Snybzw4TJwfm4Ln94UZLfxihUrwIOQrqvahxjYcwbwO
4/m1XOtnGEMfYx8yvH5yVXNcJvynuj3zWnwYi+mwRWpNSmx9DSOnTuy0jwvdIX5Gwb2CLOqDE5HR
QX8vO3HohLdf6HCNOUgb/E9kEd36DcpWAf4ekRjUE7fSN2+8ZGU22nDIKu6pbK5xLeFUTwl1NQ7d
bHlrR1BNY3PnNrZPReBDDoX+NDn+HNLiATmo5jIZ0CCRB5yKeGcSDbeGgAmIPXctqlXhmjIwPaDr
inUcUA9xLxu38tEI710i+AL7BOyGq1XWBO5KXfvsez7Yk6k4RHw1IH+iB9pXXzjrsUOT8RGByCcP
HcD93Y5ZwU/1rMZ8jAsP9n+YtaXQiNpVgIgr8j40KJ5jBBXgFKOiQ8c4ICy6tbuCr68zggLHDSd7
bbe0KlF3Wx9dBHxUHHmiCjLu+FUQFM1qad+XSnwYXrHtAB8Ko2WnGnPxHPJkxAHgh9IK4Jr3ybS0
gMhDhB1MrQ+VHnf3P9DMb1Uf+de65QD7a0QlTdxD+NX+E9rwKG3r5Q87nIFjFTsBSqspA3SWAKFW
/84DL5DvV76Cqa65zucRFnUIAHLrLRaZrHfeWu7rSj3yjfxoAD62EI4zVDNVatfw2JdheTbR57EB
Mj7YEA2qMVAwii2z6KAT8DzXClAXsBTcafR3O1/MY+qJRqAT9HDlwAg8bUgnpB7oPLRIFXyJshFA
enoc106BizUt202i3cltvK3tCEnW6+Cn249tgAiIVD7+HjmNY3j2lyUv7ija/96j3n9v75OB7f8/
NvTXP497/p8JG3crOf5XD/ovkf//+M/3f/TfqXV+nyYaYewUrGTYu4iF/5f3zP9PJLjAuA/MRfQC
yj38k//xnvFvhECmOsLsHM4xr+o/3nP4f/yQA/5iHKNc8O//V96zfw+l/yW07vnwxO+TZ0WI12F4
D392nrcQjT0bN4DzwbiLpfZLrI0wAN3l7rJahFQYwxrSDlLPFrttj3AuBKi6ARpPvSMzbNdXPg66
WIsr66U6ANQoL5TQHkHszkfbjR9DJeu9G+Zv9VbYh60PumycxZiDdz/+CQD4BzOdYbrDrx8Ikx/u
bjrHTCIMcP3rBwpni+2kKLH9duEXsgUSCUt84R0c49ghZNdOcHzD+gyF12bxKKeLRBLxIrfagzqM
nFQEVVEhA1rZYvrgte36IHt7GcsG7DOcXuTduMLOOMH/aMvowoohuojAiy79V9MdegA8OyqK+WoU
cjXSN/tyajYM3/1/nMM/fMz7EItfPuZ9ygHzMFqJgmcIvb9+zBYTDoJpQAAg7mZ+7rueDPnSmm+D
nao9dHmwP0GdDoUlZ2VYsOf92qU0Ltirk+HwME76whqzXMelPNAuXm8q8MqXwplLxbeHqPPpwd3D
qlWIxIToBICicmnMUcsNF1NKpOX74egiSTJPeeU75KwmOApfFg+TAaVet5Kf43XgCVIr37upoJ/H
CiAVFMfmMC8FXKSmudlbFQqWTnPcikST6uBCtuSTP05nq5tzNw/1wUN4IAtcIM6LjFXCdVF8spPA
wWpBv/38cWlWyE/AeG6lau5AngmgX8PwZx051kx8dMoDNuWPkh3xON7IqraUAPZDrxfUF15P//1F
Ubv/9xt1H/D3txslMGgOw9NDjNhkv9yoMbCd7UTVpgsbDbJNXn3RncbLIzZ1iMgBIXN41Kbyr8A5
dE6rajt7BOJBrSp2KNfli1k9gCF+2976FYdONK3esyd7BktWXElFgJ3d14AiJEbaqlXHxncqR1yj
TSJl6TmEbAZNPtLZbz4a2JhfPxrWNcbwonkNmPB/edQge8/bRGyVao8NhwBMBKJlwtxmFQIJ7yk/
h8sQ7pcghOgUSdiBhcHcBwrL5kQskvxdJ6E5BqqP8zZus8XHwyIi/5NZS3nzZs4ui2/1JSYrxrL9
2+ND/+GthxgSI3wPt0ZgTsxfH5/Ja3UPOblCFQhlr1/EcQoq/Ta3LfCvOTp34woBlaP1ilZkwzkQ
mc6UdfrvbwN79d+uIH6fAQ8wewuT1Hj4y+5r0fGOzkNKbh76eD9qeHPBqscznQNk+VGyydg3d5On
uaweUhkWQFqJYBhuefgS86cSCtfpZ7rr53cLL+Xp53eFCAEtTgDWJuKGCx1Un00C98fZedsboHC/
+yj/dEUDITyKyE2MvMf9o379z/QT2yDei1BPnTowefm41NN5hBmoFT39/MHdH+qf3wGlHw74DReg
5u5r5D9ftg17xloByekVBkv8PCtgTeVkHs5NAHuksfVv9tF/Wgh44nHuUUwvvmNgf33bnRtZtEIV
TcMJSU9S2MRw4OjTXcUvJupluqi+mYHGR4Ns1F4EPzxS/+bMovc94K+H8H2cjX/fyLEGgl8382Xz
nID2Z1JowsgM98VXHtUU5izURuzz3iXGYIzEKr9ETlk9hmU//eb20b9vU5iKhMk5qFGwS/2ctPjn
2zetymBUzIDUrNYAt+jIMmJ1e1UVZGXtSbjW9l1UDEGLmBRnhRkEE5ufgr5B96y6l6Upl6vgMvVh
F5y9+T4lxMSuvv77E/MPl+oeMA89HgqUPiK8L8M/LbOGWT/yu0WnJXFY4YSF1wGc3MlHTY6+pL/0
4RRn4GDgjZqXoaXl6d/fwc+t4a83C+sEL3336lGi/bqhhyAXmt73MeZnONCgUC8LMhZl4L3Vuu4/
i6rxkStAo9yijV9FibgQeGxoJQ4UqqGXELbgro62NpFN7F3GyOKZZ/59PszS5jF22WTjsDKqUTx7
FoZkEMbB0YfOv+N8J7q4/RQiI4RMWLcAC8CBbqYVE0nq9qNfI93iYVTEzQfTjl7I1vnPbXgRoz3/
+2Xw/75mQxQf8BooBTmJ+Zt/vRE10L0WWEibRtWp7EPk9b149m6lDb0bC8drvJbTkTuNETfWQqHx
PtChYa+UrudNwwUJJ6SRfFNA5JFbAcMfEoZawuMIWAXpijL+zUGMivmXZwxDowB/YsfHMMqfUw7/
vHBgOwXlguPxvwqmsffUHlH14jKwHl5TFX+aRwHJrm5veph+/PvFwrirv782XtKLsM8H7F7N//m1
MQcnqKoAsP2sXLxnCL9A0mMI1VnmzAe8ZTxMXj3/7pn+h49MUXiImFIsVO/O0v75ZUeJhCimU91f
FpN37JfGVdGu6DCLaolBu7ViQB6mMT1yJHGu3Z1QDkR1VgA9oqHsU8g85gR3+Z6dZod7P/Jiz5Me
ht+cxv7fz46Q4pFGe4kOBMXSL2fH2NhiXDpcnxK/z+R9BlZT3H1q34nXCpr3ruXlc70Y+1SREegB
wzCogUx7N/XVCmMAfbxv+LjTanvvRF9fER43DxBGCHBwOb5427IlS6l/c33/4a6GGPTnhzhAor9v
RT2NCgF+3+A6eXpXKOCqQumrHXskHH1Ir5ueo9/VXH+rGKDXoZdEzYXt2se3f72nLqy2asMlTGpg
NIh2fXa9A4TjL08xOBUVhWEKZo6Cc4zSSMPtCZQ5yQgdPkZUY2JSpB9Hr3pZbfEe13bE8VJmm5Gf
WF2MydiTvZMqHSpoDbUsvYRw/pvnUGDR//o4gMHyQMTwgGNgmhf+8jhUuD1jPJR3Dgl14xphUNoC
fjRSZOe2Cuc98Dckj0rE15R/nUiNoQ2kep52AUyOrNiANsKx8JhBEhJZtkwQC3MYwXmYkGWEALW8
YEiRSEsKMhi/6+WxGxHKhXvWZ3M0NTtaDE/bhjaWT/GOtTS+oq4+IuapdxYYFCztCaI76FoSIPdX
AyUenxufR882QJwHJHeCGQtT1hzbipxqqvjRytLd+VAIn1rec5JvA4E914BBctzH5DPPlnscHAkj
1c1IZc/UfZqExDtuAz9XU4wpFt0GcgGZkDmAiajhkFgIjs0Q+Anryu+2Y7vWzhh2hJo784qwh0vv
fogZVUlYAXPGlDgbr3kck/PckUvTv0bS2pcntHIYUzV39wFICpyG1QIhaZihGCx3ZH6DeRzozDPg
e4W3gAzAqZdNGOt78mR9KIMZilGD2KydxSdfaZLbEauvCnNId81R42XhCi7nYKOPCwm6lybV15mx
6gnjY8K0YGB3iW8/Mm9CFHQVmMw1kF25mJ1r1WNbhSCEKKQ/CvASth9RmNsEuqoFrlG5p7uPBZQd
NK8epEPcEn7n7HsOLPNEkqLrHI5Ag65xnHISLx8rs2LWCNiz2TiZkabCdC/MxmHhl2FFUHPBGKql
5vd06HaKEFmCCs7Zzp62uO5BM5HbojFVoMBwEMEihG4wWCpHHvlrPS8XObbLA4Z7rNeopSkmNr3b
xlcZoQhoah0moasSJzC1Ct0dAs/QSV1FunRsvowShdtKNpl1xuWLL0vohOrBRUA7ohqVOWpCiC0o
axI72OjUueM2wEOuAbgiLFOelaoBFg2f6pItO0swA0P05mHpRpMw09V7rH+XVRFiqs4/DQU9YawR
Bv7E7Huso2ezxjrRdXN2Z3DPLSLl6xOcI3otAOdBMl6e/JG3STH172XHE77I+bR53wVf8evgwPmn
GkHLXbFgiQON+djD+k4wh6YELRLD+cUqmDGOowbas+gx8xqQCnzD2CnD+L1ZtQcOMbwIwAeVDK08
EMCvRYVrH+NJhp2gMfkkEhhSgLl9O4qrfVIIHiKfPuSB+zm9ysXpuhCgCkvz1az9IS4qDEqhxt9z
506dj6fcR1+yIxsiwERP216OGxJUjVWYrQgYA/4HZqK5p3lQZ2uxn8QrBQWYc1D5/5elM1tqXFmi
6BcpojRLr5ZteQAMZjDwoqCB1lgaSrO+/iz1vQ+XON3ndhwaS1WZO/deeWjaLmzwYIa4H597uQgm
i9LcFkfG1jV1Ve2E/SSPKp+AxxjEbdOJIISox2pbJFAH4hGC2dCTCW1BRC36+CPdDDbbJoZwtNNp
/jfz4u4GyIX7yUjeij4iQuFUakudJ08c9vO2EDZ8qqy2NtnY9liTtZ1ydDwZvnjGTmBToGiwI3Wj
2sqk0ENNji+J9R11Pu5m5wetUA98T7w0nEhBYWOuzmXuHDys1lqqMxQs+GSiSj3nHDAh9mdx9JYP
oU8Os7jyD6SIrUGyYIfRm7E3xrJMRTO27ZYU8uC8JOWcnPPsn38IVqICwhXNR7NKIlJ6zd5HymGE
ZpIwxcQXGFZW71LAkjglotWX2f34KBC1xP3TMmXbOOWj8vM10/tiVMc0iT+kGY04e1zk/knbeKUQ
W6VpDATqbZJa4PJoeXeZPzYrVJIQtVW8RST8sqQ235XJP2g8uNIf7mDCpoeq6thgyElR8XoucXfM
J/hG2sT4lirE3qVz/TUT49ik9QjKpXM+7RZ3QjIun0nyN8nyhmlpOgdAuFb0y5A+zq32KNUalhNN
GTT+GuWdtA+PCIFX1dajQyA5yAouEMMX850CDFQbS3aiuWfwBFqIeyG9trq4i0o0dkfZ7102uxc+
X85BrAbM+rET2Pm7GEt9n40fbHB0nuqiKrZmgt1Zq7CpTemKavEY/wzithizu8FrR/cwLEFkawwj
i6vmJFGYJegti5Y/C+augSeKT+J6WD2QM5vkkrxQjf5K12ufpta+6yJ1aO1U37tDY+yMnnlIpRYe
p6IjlyArCUlHKXxs9KIpNiwMU0wInYXRSzxZMvA6g+GEVdwGm5jRFOJPkVursI5j4rZHBf5o6Gtm
8j5zjjT3qNzs/HmqCkYSDfOrLILqIfv4OzFXAMMg+7ByP20NF2fS4np07mS/aJvEMNSpBRpFxvMi
7PJiObmBKlj8WH5tPqHvISoSLpnn9KteH42mNzbc6NXGhib1kcS4bEwjPfo61vUsU3vTjh+4Ko8q
sjCuEaohE/Ge6CrbFpWJ99hKLja2UOmMMBNd74t2hakjXuxtM42nQrXOXWuLB44pieMZl6zB97Ui
UHRD3dVSuyUM9Wm2jzWaOP83dw84dtuRaT7kk37IU7UEysJZn49YwM3JgfxEzVsNFuHbOj2iGN7r
hS33jKLLba45d3kfMTXHe7tdKpcsuPguFfkcn3ptMvF1y9Q1N0mV3bp13K88fp+z4kuvxMXQ/WmX
DG2Y2PFmgXJWWvNw7Ii6BEWzEO/Bl1Z32wzeY962447citpLqXs7PMTwxoS7192pvcRJlfCYz0Zo
NRCGLMf4nntF9B6uSCBn1z0YSMW8yMarTSz8YPEqwR2pYDqsz6iYjUPVV1+G9rfoGKUBEONimkEo
jBrIz0kVLdqvd6VAvWfyzr0KSsmaFgIx63dZ9LZ80noAE+ZdnRrmBzce8bYho4xoBpLpJJ0thyaG
UnDbVZLgUMmfRenb1eZ4igvcNXQf7vllzGT5Rw0VmaoCZ5HXE1TomYNzZsESPVV18V6a+nOeA7Ko
QEDFe8qReDHJCzlH28BdaxkHu9C+4vZ1Ena8T8zDXBPhaWdP30py67KIsbtxam8M+zFNI2J1MCtI
MoPyQiYmNcQxL/IzTAgRDFnFcTfBRnWjqy4EjgGSb7PTAfPjCZ5LP3k0mvylzHj+IWkNIBDHsGuZ
lPbUJH6SV0GvG/PBWDEMiR5/dyYzUjOTB9hIl7IQjHO96I467TMbpblz2vrejCGbqF5HWyqOWNf7
7VBRmyo7DqaBzxSf616kDnUn2d9mufXWfBgZVxOS6v721vLHz3CJt1Sb9kgKbfyKZJ6HUz7mcEY7
LNO9s+vN8bHEFQJVMdmRLrj4jcCyOCbPity2tzIBMxERLcYlqjW+eaNLxNyCpbmfzHNtAiGdhROO
yy5ziw8JLyWQJcEDbczuyZ+FUrj9vdtGH/b6ShSG/sBhWoaE6ZdNbccGfVH3OPSS+J1yrqUfe9fc
q16t1GiOJXWHYYjHMQPx2NveVpFPPBOboU7aNIpCe6zTA4csAb3cnK+6gVQxp4JUYfUovdY/ZgYz
+cWyoxO2Xs2vkhAH0FbOJnm9ichkqrWHuMB111uZj7VA+8jzSVwqXKa9xHY1LMWdo9bMJIeJRIUM
MiH/9vTrMHt4O/BzNA9ZWwzbxAYwQQtdPettGZLC36tHIqvGpku1eDfr3X7kfxOusq2rLS+jZf2Z
dO1iQl5zdHVuuh6EawMleCQYaHPM62zegZrliOy35bQW7UOZ27Q11INGb4UF9jQckHe5Ph7oSh6B
MW/q5sXOSDQ75PCKNg1LEW2cbD6PUv9EE1srtC9ftzARvZmDS1qS2mcoj4aBnNN32PIKU7vOaXJv
knn2hAIp4NRLUOnLQ016IPTLAYpVnh8B0T5R6aRPDXUVPg/91EbdjaYEUzrBMFqpTRH3FBxjdBpM
fzkPUj+BOaBfw/pDQV+FY9J+qqwxeY5md5+DOkQKfxntU2EX5s4sHAlrMNNe2nI8R63NUxV5OECj
xdys3ymooPjo804PRrId+1wEnh3x/UbVLVXRHvP4NTF0IGehKNPHwjL0Tc10jVT5T1KZT1Wrx9vc
83ICB3BtSl3f9ih23NEfDFstkNBwKQc7eR2HreGkNQbpOtr2jVsFmvUrcvuPgLO6SUSEkS4zJwJv
wLL98p7Oh4RU4zcr4P1Jgj7NRDrsFstrcb/dijx65c0AyeOIj9T1/li9DejNeLf4yUoqsURqOCqj
7BXfwsOItXsn0seW0h/9uzokpTWGzhzE8Y3eclbNZ7/MHxgqn7rOIbSu1NYDVnLKPSBxNEbpMceb
sKTLG6CrGzS2+6Z2saMSLuYghfNsmSdXNXh4InwMiwVLVNAA1z0BW0FPDEqs5bYkAupy+RVagriZ
qpCkrg53ocaWYfQbCgVx0ozI2Gg6Xp1eeyMRW9v7lDzfsR/EC7bUU6VjyXdi0ErCSP7iS5+3WrW8
zYYPTFpmoWf419qUhEpiSbQOVDbd3Yk7FxxZS+KrxHHpaLGzLSn6iCqTBfB9dMLiq2m1D6Dq2U52
UEw0cydNnh3OOZJxt9xPvl2Nnyv39cPsNhS+PTZC0HlBE9EKaCCuiwkoSq9pKKB+Gkrz2XCN9kAL
/mzm2bGXEu95soagwX3g0cBcSeishplJoSNbATQkvc4sDkyHe65uZ1hjZVEUH+tq+jQy/M55ljX4
vfxTqbS7lTxOCPJTI9d4SHDG7AYzWhliHXSHVh0ry7k2wDS4nXZ2ffBhzOzoOvnh5ePBjc8RjFhw
R8m+mjugtS7mq6JMr16OoBQb7vPMTBlAJtOH2S04JdsUei6HDKgkoBn5lNysFdIrIbruVylm50Q4
d+1iufd6C37hDE6YU1PQKdngZlZzZeqFcyaJcTXElfEUP+WrFdzIQbmMZQoaGifzpvXISs02PW1R
RhxF0aqZa8OjNRwSO4GrKdPlHB1Tl2SlOQBAbIcdy9h8WmAPSKAxHFsiwqDGXObF6WdjdL9EfUyw
oljARovHNLmpSVHFQV3dMCEhLA9ydGsX7m+VNzvtuqDqhnUETxLEPEgrTNi+SezG8cgF+zWo49HF
g1v0T3k1nBLg+mHTVUQL+21uz+CmHR0kcQPFNa95jIB4OzidzejQL9XfQlcsDHCcbezRLsykr3ZT
Yn1YGVPgRefnXERvWJL0wO25acYVjZgU9+QZap56q9xSwx06zHowSIp+75Wde4LAtHfl6B/NfrzP
+/Z7ItSb1ZlDFwH0xOwNB5RYu3q0yJu4+j7iw8FobNzSfBShVmfmlvQRTsgfTzV49Ecr2be5SZpj
yLqjkhosLTe5Y6T4rk3K3wqC8FvPjq9eY3kvTV1CVGWoJtWfGZ7dplxDg1GWyl3b4oYdXC63aaKd
UQTOcw0cExpS2Y33+J3QM7weDDkqy6g8GtThrkiz/WBp17YU24aTHSwb8etibTt99ePHiH29G31C
1g+HAsrWUDg/ZbtCUIC3bvosfmqy+K3AwR8Iaz3MJi4q6eZi1079pxb1HET6cXbmcJk0joHoLVm6
+74qQm9wz8yy/lDTACSs87cac2QnCz6dno/QTG6ezmQysZu78ZOBMu2vXVZholW7WuXQgh29pciu
ia5xSLk+zszW9Y5Eof6gGRzjDhYm8/GJ4PrMJar5OsWHlu9U40VQEfiBRMCz0tWvVhBr6SsOxdmA
Jh1VyOR4Hmj06h6HIWxbskWv7SJ3Zk4nbNflcW7W3kEhkRppvdel5gbpuJwmxwbQOpKTzZeWNBQ9
hy/ckGSuz7qJWtslMON4GYmd6Ip8FupfYWvyIGYTWC0V6RDBfl9inv3cVs126aeNMDWoJzpIE51s
ueGUTE8JOghBwTcNy9voJn87x7qhj4SdbXz65JZpCp1uYw68PoOuBQxHfe4T+VPEQ+g5CHfuOI/B
2Kzm7hE51EjwcFm/nKlwemY+NNw6xkXQsWIf9eGawf8ks9KP1VNZMq/l8WCxEnzSpbcoHO2rkfI3
SVogqtEQNol1TcvoF3wMUaCidDe2AXxWA4aaGN2pnD0KnZgqR6BbFCYoK3zD+EqUG+8SUoy87OgB
Vs+c1IU4NPXXUW+S0NebF2D45YlWLz4Pc7FTtb2q6V0EK6w/D2mZbZGwc9zwBIrSVLs4031quIhI
hZRQFqDK9MRks05bdgAh3f04uz6PGg9mN7YACpAnx1Z2m5V0o/lXaL7bZq6uGoGS45R+qDKBpEeS
y+ma0JhkxAEBY2DR55PMtZuf35zmpZ9xOxWL9eTqwIdQ+pfKro5ynG4YfMhAqLk6AlggLGIeUxML
fATSjJ4yA5kFoaJr1GujTOyiCdV60t0vETCkFo+wwo++dGIMxEgEIyNDjgHYVftyqg6Fa1aESw9o
4oQVze61oRurbZiRbjVIjoVh75Y5B55BGtBg+4Q/3HzLFyeAC34cV1vSaog9vTjKzqep9KOwEACU
DAs/gxdl94xj2OmQ8E4VrvHQ1d3NVMmPYRvkj02IvrIxnWNKzNGexvQORhg/leRBk+1zFTmB5uNv
ypZXE1ipbxR8/JG5PCwQf4K4IhA6jvrea62H1tWnHUGqBbXOIcfm4lionPq7nOfk4G3yvQtNOsAz
hVUe8EGTb20B7a9orPKuJwpKUQsXSh8wzpD8WMoh3QOahxY49HeO8TFZjQhmfYEqyge0L8rl0pWr
Iulr3x21QiMx5C2y8vBpFtifh7VggqTLshUoL7IZ3sV9VERcvDFjFEkMJ1mp7Hk99QG1zFlT+aVb
CsgiIwcRTTkDfl9szMwCh932V40FFHQJxY7ThdZblhpDJGajectrTqWw7pSYNoU1vKJlEVVVRESF
0N3NsMhvLeE/1ZTdk2YxfqsMElKVJObr5JYItAuvInUS0Bl40dyZnRc6TiZ3Vqv7QfpnlstPxSdA
wmQGSuih1KZW6m8sezoSoAqrcXlxAYpukqE7WpFhb4qBp8Ig9wiBKqOFoy/ougg4s/gyIuhp0tcj
XqfsjIxJjQT+l3FCttVmVgH0JnrrVA/XuJ73AqT/YcgngpAVAAnkccUICrCc1RZhXqAmuoREwszp
8BEzcceA094jW1ShK8Y/mt/GYZosJ5NoBtZpqyEva2k73fF+aKw4rS3zXhWZFmb+9MOYWj7Psb2N
odizugULNCaonEGKbbyBTJkHIxg76HRxHk071FzvSJbn2jfEqlRRnCApPgPD/OYSQUkYkvnsGvEP
MM3XwfPsY2poJ5yBG7Q0yVTp1/FcZMnqZsGB0ZLorVXZT6tpn+Y8toEWkVt22vM8uX0Y89fgB4nr
yeqIAScedhjuuYajmda7LhH+cEXHm0hH6IpnSrh6nw0MGfsYFEclVoSXJc/6kgSTMTk7DCBfZbM6
mOP7idxSMEKAjlIoGeYMFc2d5UNPqj8FSMeFfnXoRYKaJ3XoXpZs2CdJ7p841UItTf7GY3ItmnWG
XtIGehE4jcxrf5UGczeKm/2oma9p053Amd2xw2GNczVj4GGDioiYFvODqyRRqaLn6pM6AT4hSUHV
N16klcj1G68N22Q01AUxF1+C7XCre6snZ1/YdRcMLiML5c/OVlfWazf1VJklJxJXdTdE96Vf/i5t
Bvq7d35m1IiozlYx1Lxf+vyxNlW9NxMtJMqJnyZDdFQmcl9X2Xf1xJIbFft3IAj8rd7wrbPKZOga
BohdAlSwxx8meVUCs2/3YnB3au5+Cq1+k1F9yP0sfnGm+GRehHGc/B+3qfl7RC9IO88M/LF5j/oV
Btt7Dx5nV/MzQG08gTjF319sstkUm6wU2NdH80FMn65bmcRhSfKMPv550ByFzXc+fZUMinUlAtPX
CCD2XQiP4duaO/phtPvas946w34wosVhCUh9jHgbAPtidMyzw+Rm8V265iDntVRVCz9kp+PAkO0l
T8a/LEcwITND8I/G7mqbu0IjECSz4dYp3m8HY8yYAL3yWHwz85VMFPt3FsIhm9GjZWIlSpAunIpy
WuHwpvShP48qqKQCk9yK3eQgdXrJxXfAevKpZkwlxr1ugXsUdgufLvOea4etHbY/7hJCWkGmF+xr
iBrYfRCMWDFgXsXMvqyR+6xOuC/JW4udLdtbFBpt8tnq2hhaKYlmOCnjPksTcMWRfG4mc9layF3B
SK+nT3kUkKN7M3NXBr4DQaeoSNU2mjtu8j+G8imKag4bbcZ/UfRTSKs4b9IGTEmTMczH+cTz6fTg
YCd9F6FdUdCox9Joy11niihQjryhuFqh4caIozZLMXQacMKPPwWa8aFFNN6M68oNo673S8eQBcKl
kSKJZxWPXqcNF9fR3O3sIl7CYyxoGwSPf2l8AaQloywVF65PucLh1iCGDO/2yJk/uBp7prTsh0wk
aax6JCpfyzNaEKWiYreIS3O8xExLGcsdnc4415I5VdGRkTbGIRjivjlbAsJuQRqZWbWX7PSGlIcJ
aYMP/XtuC1KC/PjLjFaoz7YJ7NeNbQK0JO1JbhCxuBuxXhTlI9NoQvLSZvrUWn9HyzB2gPv5U87B
qPxjT1R1pxJUq3XNFu1sT0+7MU4ScG4wDyN/DJACgauNbWmQd6qWAU4775scaHQEQpd52HYuspOn
I2a5Zn7hONjmvg21rFokPzueyhZrgNtjxLCqQ0ayzI79UNnajc1D3zZqMyKBvzDi1N5j2hIg3m+9
Fl28klxs14m9rFp2AKSMy5Th67tmikm11qwe6X3cDpXb3SVct+kKiKKvPKel9YCYOMOOGlkohczv
1Kxgm/vviWlyiYY1zj96xymiDBqHabIZuNHaKtNcZ9n3RgGIaRRgb5qlea9AHEWZefZU+jfzjRub
W9DijOrN8Zvx2FS5zh6ycjuSi9s2i/0MJLEK3CSia0td9hQkRzFoPjteeIR694hx+57lUyAjHXHi
pUuDbsh4Xdi0uo+z9oYE/WQq4zKhjZPZfIuseNrCImsCofARNmzbCtnAsEMG9UMPwHA8Vd+OnZ0w
BPCqu+5dhrsH4QlWhdc9DxSeZcEtvgy5v0P4+PgSHmArur7QY1nLRtSwuGeRvaRV9DQ7zVcKHJJR
FPtOHHIcuI8IMWqW8cToztlg8qdvKqeJf8qtbZIs7+SdaJUq73soacbteCAFRkR76IDrtzfVRjo8
beudVVXFzug4k6IG4GRkbCHv7GP9qSjA3Q004uB2aQ+HA3UxhPpb1LL+xKv+Knr/YGlehFywDmbl
qxgaDH0egUDdedF97R2b3KkeDH+jWDm0LVsE9oFtWgdPTk9z1d4bSjiHvF/3ORTTveSRGZqXgbDk
hhkv3vmcsAI/Ttg65Sa3nhC5nBPRQNCmcRtvPDYYRQZYh2aGQOv1v90M44QE3dXIUM3MQh51Vtdh
s+jCJeYNHzX5nBnq14tj1ltM3U65VghNHdtZK5q9zHncKuRe/G4Hv3UU1A62ZSUSujVUDrZnLE/u
DPKEJ9XZGeOXnRtyJ7TqrBdsHPDZ/7ep5uyjyrunIaqqbctntdci6wBAF5j1/K+1ibcm+BCOHQuG
lbLWURymgVk96+La5MWnXapD18JYlTmwNr43eG/nGb904JO0hzBE7aEqVJ11JrXpddc/1nJ4c5kJ
IBVJdsmVULdYv8X9ukB28IYjOZj0pRIiFJKFbk35FLWMnHS9+XJqhMSqxKBm2yqwUwLCZaXPm9FY
vo3kZ2DUccgZc8Yw0ZK+fs6cYVdn2DwkjUBEB6DpVxW5hwytl0rDoeybGBd64m6gzbNnbo1eS3/y
0hggfZBNwXGCODgXj0v7VE90QI57b5fyER/cyvugVVUkNieoS70b+olodn3nHBbYkxSc3UsZpe9Z
3dIxolv5VoH+5rrlrjCPhPU+e53+TOns23L3MlLQz1Gqar3LgDPPd9hjJsKNFCt6hp5daPNrrGax
zxkcNoN/10ddzU2N59Vi72E+uWczrp6zlnm+j+iwgeVzbyOXrEjhE7FG2oWaoHbF1JaNVZihVJiZ
fGvVMHRBm+Ps4b9Xw0S2hjjMLfQ1u23ehtQBx6dxnYkgX7ggSH1vhnhwT239w7rAbUWFxezCfqMq
THYsUZqDZLaP/yiIbS087HR8zzkJPhtACZRAMsPsn8LJ0aowx8YPnUY9OdbE9qXI2GvY8Pkhw9Zl
KZrTo9q11dfcZTpTH86xIktee2fQTtzBQBcIx+gIaQPKt2qleT9rvGc2ykhdePj6vRcj/W5z/aqP
RPISkryQkZA/q8kMmR7/JkmUBZozvnfQyPhbFbuWfnLvlNnXVUqPUs01r9DRAicyFcpY+z6I/nUZ
M2wQb/hLK+nTRAzkbbQ9uzjTHVCqctfXtMN9BCwezQzytKs861AAwN/UJqnjpgW25M1gSHxBx9l/
SpPlRTPTmU3TdX/iETsStjAe1x9w/pTHHWsMQclt0ja7cxI2W5SD4P7q7F1SpG95Jr5inxyyrem/
Yw60wB6NKVi8+G+nwaujLmZq4JccYlyn2TxHe3eq3mc9+xWsOFMuq+tYx4NHsVB/0Xqcobg2Ijvl
E/Wf5XGP+8LZVx4mhcUvEViYfm4IZH/0bvlkEad3hizd9Q3jg7zgdbStaDfor4vnbZ3G7FlXVrCs
C0eFHvuMawwseD2duiHHggSF8Stg5r/nS+DMOwAE5GQ16zmdOX/YLbYd7P6tz4p3GEzJlrnBS50v
Gh4kHNITMTj0GBRbygsIe3FoZx8mG5D2npN/uhOWkhRFD43hTXg1Qx8O763hcmxKpbHZDeZhabP5
D+NVxsDMnSi2CvYSGMVBAd+0y8ffCvdmnzWwx2yscL2Z3QazmB97YF3DdI46fWLbhJttB7+5qQXW
MvJ2sdXYILgpMRLAXlvtR+a2po1aX5G/dVq/6zmhqSUja88iVCJzS5g3w/PUjHBvzGHY4iNqgWmA
/rDbJwB4cBHWA0xj05lX9b+R7zJ/xNBzbD0zFGnLCYmVbGvM84e/iDPZ4DuPb+Z+SqUByN/96E2j
DnsWCQnPDvXpx6ss+4zL6E+zWH1Y+hWkucV8iKXp7UayvRutpa4flLwas6L6m7994j5o6nxwA6Lk
xMqxDbfy3qWGB87aWMFYryx+x2dxUg+zCMH9j57Ah6nm+WsUjhMs2CsBpfl77s05yAzqK+IurIlr
h8d5eKqEYr1Y5MIrSJpvvWveRPEndQAKmA7EgRze4GAQyZ115lKywmOXYRmodNBLPRvn1gkeQlx6
1t2oCEnkYMNuzHC2+VAzu2JlRT6yycgEJMJyO03v8lMrvOWxdErxOJjJU6Xrb57wkru5GMvnyV5e
QKUWjMCEhWtzPMlWaUfdJ5uQjNmFLcUtSjAOnThjzCNlC1oCxZYls5c+GZ9zENhmuWgfIumeqiIJ
F3upIRLmTLpIO0V20kAVB8lmcH8Ptv/hRU5C4A+cW0pTs1c6lZ5qEpRxcy8buz8a6E/oujiLbReN
1LN7JlNDE8aihCE2SucywVNm68+TrqGNWvEMUqpu2reKD5bYYXu3ZPMDfuX8qa3iPQPrs2CsfAbU
C5hJZNSvy02DrLQXyQy3eMaiFTnostG0/LqU5VOmPSfw0YeORRy5h6rrpeZJ2BmmHte9Lxdw4uxE
8ne5bV+LKfNJdGOP6FHzhzkGROK2NaY5oMoIN6wmsgeEKmu6TO78WfT6/WQQWOyz5daOfnPnMcoP
xhgcXWr8Ue6yrVVkHBxPY3sOCqtJWDsgwvRlC2JyLGUWQbPCWBGFlTbuePCxA5Z3zVKlAQdocrby
72HggG/c4gKu1eIMzsSGUqzbKgRf4xHnZ7RDIDwuZp4E6jJREp90DxCjXQ8DO5K9C1GDVXMl6p3Z
aJw2f8OMk3SMLrqW4QNvPIA3ABOrBZRDOXX3OL3xu1hyU7p+WCVzheG+JMpnHdp8uBdemV/6pTnA
p37qehbBjbmZn4RSe71bLsBbBMx4oKUuijx1ZXSS9eRCPWWuXjc7E9kLQQHqLm5H/zmLPqc5ByB/
kEodRRq/NJ1/Ndf10FXno68y9lD9cmiWGLfAbD/CZzrXRnfU8V/N2XzxwIJEUTuHZPKAxGjoZl1u
3yTiP/ySCs8dS2cPjb+OHbj71kWZsk7NV91ocKm4ZfIXJKLl9O/IllAwiCScx4lSbRjl39FP4y1E
HYIp+E42lgQ0X3bNo5oa46Br6b50cZNCwcCXQmkFIIiOL0GjrTV2E/YglVlCFn1Py3LqZ5k8Vgko
W0ki+NCDj+Qn++sp/eopixWyS3vVGfpee5N1ax5rx07/fmlyxweTxCoO80Q7G7HA7F2By1I56dBa
RuLRcp32vhZJOLa1/tivX/73+6b7WLv9fFamRyzHYnkORCJYclV2iBeQlLKZkme78ZNnv9PInDoG
sEvXtQ9UUAn7dVe+ZV3R+ujJ7O/t9ZfuJOK9xka8gANIM3jVZk5VP7/n3DYf/n3p3HVnmAVuxGUQ
dFf3r7CAKXvjpL1MaTrhFTTrKx702hrJSkxefIZ/sbwRRfuqILg+/PtVgXlviGT8NHYigI3Pqr1o
vHCBsxcZreTFG1ltyFjVCf/9y9SKy2Nm3xul5VPUKvu5c5bqmVUDzHHt57jmapZN/gBqATSYYVxN
M9Kvoi7OVmxXD0JP2LTXsrU7kS1rz/BnYFa1p0f1LBXT0HFFeHSsIibFVH4gg78MI8iKvo78fa8x
t2TamgQGx/+Re3+lWK4pd+xq2R5gYgrfop7O7TrT/PclH2emmw1slwxQxL9EplgxXfP65d8v/32R
vXUv3IWRl+jRBoEuOtL2T6zRQDD7Fx5rGo0xtBt91+OsnowPx7Hzpz7y1ZMN5T7MRmJfxsdsiMvS
IaXi53+fIMpyXjX9aUzy9D0VVI5wmvFptMnjTOW44+/d7h17LM62ybyQlUF/xtLKHxqSHa+trv70
66/cefG3k+MPgbWMdM1u8iaZK5yHymMhkvKcJ/za67/596VpWyg+RX/DnfsjcLG9sBqTZUueY74B
KwdPw+jvsajHNnRa8RrFkHUGD7sd6aJqbyEKrKLFW+XFeMwI0QXTNDTzRu3GZfEvJYLCBfXAulgX
tlf64E2YftIElWgZwjyT7jJhZCnzPDn9j5eYSMg2woVrNC/pnFQPuquqh7bPgtLv/bNUx66NcWey
+nYP4a29/vvS5tWpnGo0alF016mNSPV4kFSjzibDpVkfRRmSBJw/CQlqsM31//92Tn3n4hgDHPSk
9MJ4BEAZeP60lAG48Wi7+LxT+LO6wGzgyi0EMVhk6KpXr3LZCQwN7K3OE8wLOXYZ0Fm4x1n3Vcr8
3Y9OkOiyo6ia4i2rS3UcCM5ctSU9ExIcEbY1BiruVB8LkPKNb2dXDbr5PunNiRFhTfXIkJQ7ASsN
nlB25yTtTbdL/y86rRoJMI1CcgXo7nBeywKImhLiYu6Ml7xxfhErrK1vte1mXEmq/9406i37GfGk
sPT+2c1kfanqaU/9rJ817EDrelv+8d8XM7cIo88FoYcs98MpummJxyJHrUpejckj5s1WDva4lnvZ
jcOu+I+9M+mNVPmz9idCIpjZ5kBOzsHzsEF2ucwMwRjAp+8HX73q1r+l3r6bu7Fsl29dVyYEEb9z
znM80stKNebBKq9xrL6t2ohOHnTcLezT4iir7o+uo/UAhUHNryvTuJv6p8J3+iWjwlbe7erAaKrp
aCmg5cbYAUeybi1P1Fs2OuaOv6/dW73qH3EGUv5mBLnlR+ffD9lUxv98Vlbqu9KJHTitSCmdqpMv
sln4SllbHwozFUcqRls252Z0y5kgoo5/Kvwz37oPXlIw1nl0sCXuHKEPOxKx6f53HTZcrzhGpMZW
jZ5bQUn4e6sl0SWCS/5A2jO64eD/O2JeuUBtpprXh0iLge/k/hK2/MHhPOHSsegXO23i/AadBsdr
pYe738WBIhhSToo3Eek9EDhybJ0BO+mM5t61m4zOH5+uPtqwpzJtXgzaZy+Tz4a+qoDehzSh029b
q53mDMmbm3jvNoTTwG6NhUE/taeokO3JXD6L6wTQtshuEcd9tGr57rpxR8tZZgW+i/ewnaCIQHXW
Nj2QIvyKZvHw+8F0LepsE4Ywy7fIEXE7R/EmZen75wdIMcw7T/vThiZKKk/ti0bPQOe2VyvM26sD
LWgfZrQZUzanFdWfQsY9snWSPHfxuDAQhodGi2g55T85aUTwwfCmI7sDBkNK6uaXTvc2XibxbUcY
6Mskw8ReW+PNyuR8oVY90HW/+rDjqdn41GJu69T6yQ0/38QDgiKcRtwdYZez03UbZ00WLD43MmTC
jmgXtDzfmeWaF6kP+hlaqX42MmZVdF3xqaXKOCCiZ/7zpV/0ZYCu6WDKgJEyzACLPA5px8FeQleu
fCCURuMgG6ydZnK6pdYZx85C7RhJYjwaGKGpWPaR35ZQ8jBRz/D7I0Pv5neJg0uFy6FyXpmdvlae
0X5VXvVUiVOKCHB2zD5+NK1a7E1Xy9e+GzorE6PRdraZ6vyucngm8FM0gS/xMcv4wejKfG9ip9kn
jb/gGswM+ttNxRRmMyhXHWMT1d7986kaIdWJ0SQTGS98oUy8UAEs9nPcjhuAx5QQhELblgWeYpnb
4iXXPFZa1s3MZItV6tnOb90HhImUFBjaIYy1/LX1XbSiHOk4sdMt+z3nEQqTdcH9d6bQmOYALwE9
aWT9zR7TowKGfBo6tc8Hu9pm9AhsTf1dT5v+cuu4MS4Oz5wN8LivtDO0nTa3sA5p07yj69jZ2PbS
UMYRx/XHFxMm1D6jC2orjPwZQ4imtBs8TWtVltPMKLbH7ceBc2uWxLR9br9b34sXrYWh6HUo2JNL
jyOdV/WxQNKnAa87VvSxAyhD0nVM/YQbXqfhGr+EsIrLoI2ATmd2JlnaHAww2CtHc8Suivrk7vcD
LSenIU7GXcoSg7gTtsE0pG8ih+Jc4oVjesvcn/2jOJWSwbqOVqlR45ATfVqzNP1tSNbsZpVcQdjy
ALHt62zWqM+GdpIDLUltTlt6o+NONyCS3E8etS+6OrNfpQzEUVt4s+U5cy3eOtY5E3eu6kX63GTd
niYA8Z5HFAlouosPD5nXHfEiqqQLt0TA5ZmMgH6oRmnvvVm2l3pQEllnyp5itYzScmFfyh6fraaN
ryWjka/SMv75ZPmOVjEETSKiGgT7RDDjAdzj7vKfqLB46ImfYVbHK9nR+gwchWSeO1BT1RaG8ew7
/BvqLHzEJB9MHAokFcNJKU4tp+m1I+X0Nlr6YSAuGuNCgtRfeurcpO5rHzEa4BQwntnfjrs5afpV
WmeAIsRyE3e5/TiK0X60xJHiMu0ha90Xi9gYJ0j30XTo8uhTtIhC1PJGTO+9TZl9JkP01DlGd5Ud
OTiuwsffD6RV7lWm0TLjhtRhxhGG7P/YPP7uIH+/h2XSxXDwtx6EvCfNSRoxyYo/GfXETpZkQdeo
LjDB/ynHTl7ixVnsC15lHiLhXdIJ1wxiA+gERP7qMrBcXDK9+zJExdu6IAt+P4QTOvsEgJXCLHUd
p8YJICCitk61fdMg8GxBXp6EgGfWTO6wp5+uWZfM9dCXCmqHlyVLwF8+s/7ZBBiOsd7dKeC/YoWO
domjWJx9PDoh3JiPdAaZ3PC2bNFc2n3eltMmwYD+UQtxcPLMfy7adD6UffK1FA0bKU9hfRjE1fA0
xOuYAUbaTRcysP5uGilCGEsDbKMDjzX0Ep6Abh0dfneWUovHawr0gJtN8T/umQE6+ONvQB66i6fa
cBUJdoIFtqNDpzNqNXqKNJuZkM/USLZgCwwp4/qDcWrtCw3nbAth+txBsT7bdR3oVj0df78SWX/0
9Tw7T/UjIxr3lvZGeA8u7nHEvG0kvosGMCMk2qm4NUUcbf2sdzb18uXv9/yBR4YallDytPC2clmL
U592fMpx5RN4armzELTufj9UjgNEk98gjuFbt91Vi8H7Ysy0TlPfCVxPtsDL6o0nXyLA1rCzNhS1
mgc8Q1z7Mhxbejen8pWXBz28mj6SNLa5S/PyEA4KMdRBTFbOkg5zKhsTbOc+pY66q5jofXDwMfBT
DMxWcqxCgL8iCgCzVK28Lo7PLgSyAmDse9mQrtBFiVlTL3adUN6+MZz2UeoGd2zWGxtbYhDSKq+g
x846jmTu0CS9u252MnfFeDAOknYkTFOq4jq3p5Dk5ItZE+3Oh+mjNQl3RdKZDrE9WveO9J8TYquQ
B2afMHPvXF4L38c0IWyEx9l21JmZ8WXqEuLqvaPyfRa6f3EklkFvRsaJQNsbRiQsG/mQBpjYOK4O
CcMv+ohXkwUXtO2JijdeTpJVmIYTFPYFdOD8lwpN1O8xSi68KvB/3VrfE4G9la4VnWmMLoM5FOWW
mmtuRyd3TzUJE0Y11NnieZo+zA613p/M/pqhSF3dIX2wVN9/VjK8iCmTH7YYeJB7EKipZwc5kk/T
HW1aMzQAG0DjhIEl7qS+i+CWBJXy++vvZ9B5hmvsz0/E0NSxqhl3uk4KE2BZ99rZULSNvoVJZl1q
RoB72xl+IvrF/5kF/H5/ULq9i2OHzPNU1mhy2Jn0amm6+SV94PIpW4J6/++PNAWlWweZQrLdNY4W
RrxfMoq2rDC/n5mJOewgMby0MppO//1hHuT//JKaUA6RPfSef34kwR0l/ZqqsWVW8fur/f6mziKT
xDFmm98/6BM2g0JM6UnV4amu5uFDmKxTgL09xJ4s2UXOHJ/CppvueqdZismgJApg5XMO4bIAeF7R
KH+lXlYm6/mzqrv6njbH6X40bV5KrVj//qAdK5sr2IDj4hrZ0QNCtzbjW41Qf1ctH5LSxRT3318X
OAB9J79qhOE/hUeNsFc37X3nM90cB2quChMH1hzPW3B837qwnmLKK9YDj9EgMdTBs6x3fDKE9S28
KZ6uQ5i2iMabacDlzCrt29mqNpIkYHhwoEvsMR3v7Si67414eGq18SNBouiaEJdgHUQ80M6u7b8h
t2u7eNx20rXOvpNGO6BG3toyNj1y9VpadF0W+SieJmMg94aAXBcWzrgxdwIlqzvON8tWLOVYlpXz
QSheec+qPlQ5wo3i3LGPug5DudMIoNbdVxVS4V6mvb0m23LQjdzbrqnv5pqyWwpqUABOOs3hW1ql
F3D2HN6ZcMXu/LHhuF1kkP/4CiPVnsDtS+hiNYEfYm9UwsZVKXmkXucmW6LiUsRLzQ0x9bqfT5Jg
XaEnQV9jqtRHKAyNG7dbS3rX2pmh3VRUxbrzq2cjB9om+mAKdBg3v6kjaFt5N67sLnqRRS5Y85fC
3x4PpdtlGxN0McJ/M3KkcILOGn0COK65AaG07pjH0ffMHZPjxWkCdjdY0WOy5RqCdpof8zipGIER
5qKY+9aLgpI9ppSFUYCBNep9GWVfbt/eClLS4JGvkVm/JiSE7/W2OHf+cPbs2l0PDjMrHmHkIbRq
oY6CFl28Sj3VXFTQ8w6UA64tXVE3g4RitdiADPZRGwDE8i6d7SPq6UzpfNQuh/W1Xk/qiYPjLYKs
t0zPmKjr6tGq0FEaoOz5SvP1bj+y+4jGO3upViOC6p2SmSeWDSvcaChgnRsLe1+fm+cseW2q4oUK
J+YSOu60Wre3baLflU4UPdQ1wm6JesM46cQc+tqH5AUq4amjV/A4JyUD3RGeMUv3cnWaqzDuhk1I
98yeUwylvpX4W9s7x8ZKNradeVcV5WGugQRLeFdbV5e3lmK4WYu6c9g2f6o2+dSIN677SJV7O7Yt
YEeRh2F5TNZt44CcTQgrDM1S+qEa8mepscmSAAcw/W7AtAExn3qZ4OjHF4kbMiTWEGMLKDKuxtnw
KDb6cYbpLw94RgaG/Vd+1oX3NjIlIwvF7L2ZnHOuq2SThdioCL/yNLJmwlp1ypHY4bfU36MIegZJ
gVuPYIJ3vvgA/Tnh8FTbUdBMCvaEXi8MRgcMK1ut7r/rXpf3iKf8hdN0wvmxZpvkEQao0YnquV0A
29dSS49a3biHPse9WQ72qeH2x20b2eAWwOPTruOBR8c476xEDUkzExOecUwhS1L52VPG/ZjpJYTy
+n0oJ8qjBNARq6MEHo9utQn7oDQ87wI7Ee2xd8h0GX5gSP2P3zHSQBrmfKVyqJrZsCd6XwRzRMVK
Iy4xb+RWK+J07QEVIW0BT6G328+sBkeIjR3Py/zaGNWupcxMFS9Daed7fIY+JiNpbf2+fLSV3R6K
NLoACYeoMshx01pI5G6GFMg8dSNzi3VxeBRGaK7pAt5U4fhmdf3JH4qdaipqc0B8l10h8IAMzWpM
CabSRbVKfdxfuqcmeASadh9RzhcXuwS+P5LkOANLi39C4lJHLFMg1lsCw54qt0Osm4dMx97BoY0a
jdYMItXBk+iI9ebmE0XIGvqoExhVg4MmpuLAGan6NHQO+YkdSAu+/qDtnLFAqesURZ9jeKMpgt6P
3rCxvaGYcFq9TN6TFrIrfoS0QWLdb0n++S/0FRSUW5D18pSzdvz+w9c5nrX+yXKsbh+1BIArNHDu
bB7iiQZon153mUfzUUTx4Z9iHAF3YnTZfoxNqQMMiHEoTTi8bTpBvVB9YprJcO9a99KkOUlFPlpT
RwrBQLMjVUJ/Wudd80ajX7poObkSC+ixX00jHZosaOmerpac5BkLIi4vDIDkllNsAyxjrBjsLp0E
ZG3BBeFyJuEmobzZn2jT6jr7PAFxPRtw+VM65iOjfxl8k3mgxr/WkmAi6uoSZsraCNceA6M0oP8X
8Kt/R/pDhTaUtyZJb4WS6+QdJ2SEuzXLBRkP9hN4K8nK9TiUnCg7xoOs7xDv3rppOAG51wKtk58e
WkxdstYtz8RNxohbI22Kjt1EWPwUh+f3Ikvvs5gcWj97FB3OX51FO14hPTDksv8KFc7rYipPqOa7
SbWPppccLS2i2cq26mDqjiRNcZROTJ5hhPgnv+mfssJ9q6YYlOjwJNs6xupi4yTKXWSiTt5782xs
Zw01aijkT05zbJpq4TYTdDr6w6bWJtKGDUELRkL7ooQ4gFjMnm5axBGOOVXiXjvlDqQnaz3wssVH
kTpAHQwhbjb2WPoh5s2cKETTdAxc2yDFYKU7vxLkYFmWOdxrPJVIekYRhwG6C406zE8i+Z5MnDga
iY6h1LwH4Roo8MQ+qlnnK+dWsPJuEiXMkw/FGIsIoX5ymcFkTxjh2DCXPmecBlNr0SGpWjjqsec3
5lY60WsOt5wH2XOisSsdmZ1xm4TjoYx4U9iOtSNqaRVrH03OdjKlr/JgZeZfyhjy/CLjMTynJ7a6
zlqPY8zfUG95/D20dcOJNiEzQY8p8DBMYLBaqcFjpfLxm9MwVGMIjvttIupDVqmIe5FmEg/Meq+p
18qum9fWKJ+WUqi415CzBwC/pWaSGY2ucSFmnmTTid5yjR4lNHRv6s6lVcgz+1GbHKPfHjTiVBqx
Rby6i1j6ZaqULQeEHcAdfciWv/qS+izva0FAr0sHmB9RggQALTzLy2I7LOdjM+zgKzjethP4421j
pP9PPGRddxnsVhwic/xoYB33mW/u3Vh8OI8GWLSbO/q4HhxYRpxJefKI+xm7+cat7Xsto8mwmG1k
WRAVyZ0h5+xYR1xTbZNsTUZntLfYS6KeeGXc6zfYLHv52TmNduVhTPrShgUQ07MTCo4FsnF2uM5x
vt1AuhobbMusFOGL7NRpql3rCCe6phGx/cOt9D1kb5lHD3iuATiOFAAFmNeXHBMnUbk1DbeUSfhA
5nWDYW9RNajW2Xb23Xwj8DZvLK+Hoi5Hm9RaiTjh/xil9lq0ZP8bq52oTQ0X7BNy0GAzoiXr6G96
oydO07Z3SZ/0m8bpKe0yh5+B1eCU42WS5gBAQEd9VxF+do2ywImaWDpId3OpPyqbZcoJQ2+BAVFP
RyiePD/7NdNryN4s/UvYynBmmzsNY57vjDiSIYzhSCuDKiutk7TST6Hx+ATbM08cUSz9jf6vY5Va
1zCNX0hEp4G9wHl0q93EbbZn6cdI5iAKWYTVNJug1xRYhQ9OsvKODDEFwUC1tihhDJKJroRIi4+T
z3O1IxhBJ9X8R84e1osGhTnxjE/sgmI1lP0V/L1LAAvWoQMBPFdbL0WL1HS8weNAtwl3plPQP8Xu
iC4ikfjPvr3mSSXZHGMKjD+H3MbKnA4vKsz3ZVGNh7waPryWPldovhGSzprjFfXqHZ7zsLAOWH8o
vhiB42ETf5f9O0jLJTjJv9mdl1qRwTiVVEEHjSExpmHuBJs2sw5X5q4Y5vAwJBSvGVimhsR/Sz3t
pyupJUgT+qp7qNdhiuFDpt775GQcuYoHJ6S1cIoosJ2y/NCY+XXw2x+Gu88xqydhxJBa0FMjK+2u
dkBP5PIdWPZ+sOe9P/jwO+xerAvJzkMfHwY5d0FbUDGdFBOhx2QHS1oERAAK4nsYRTL8QG7sfCa4
DDd5GDP4GJ77GTwpnYoNngRmG30U23d0vgJMa4jANDmM46n6zE0CnIq4v4KBImMI2s8ztvxywpg4
aUevPGi1J3aWWxnkRKrXyRX3NZmRAW/lqZuzN9h7gpMHQqY/zc3KqG3eSlGRkSM7x5R+3hgfM+Q+
noWYkr2M9yimAmQor/RAE2Vx5DN7mCDUOpQ31+O25Z3bluMz5Cy18Po+8QkYD9RcfEUaCV7dxUaZ
0Llts0Ie8sFpACaE7UZf9sSGLc17t/Te6ZDEmdhek6JjfF904a7SXDSMXP9wxm+duXIqnNdUEH81
fe+rqWjP+LcbT/7bjQcF499uvPlF/NuN92833n924xUJYcSBTmktwSMcvhk6CYWoITAjXXsbYre+
sm885uVwHmprrxW0XuT+wXOZnUv1XjT61cAmucEuSVN4eDPpqWey9GT5JOMSOCIcl8uttAeijo7G
3lDAATS8gtgK6JB16yBSOiVWrc40gm8DFuPWM6HC1DnO5X6y6x3bTGPGfuKK5pI4IMXcqN9PObt3
9pATWWbpr8X0sSBmTIfZtDPiZGTzSAVe+U1QheFoSpsdUiMbHPT9DkCXBeuLzVj+157tT5F3Txzq
YDGodAO39C5sWgLGGkkeh8MfWd0GQgh5Z40x7aoo1MbVwS1NLeXoOYeiCv0CwJoUQBR6V2Nm5u5I
5/lkO265rv3M5UMGwXKnLMzFnkqYp3ac8qSW3qdYCCavY0jgDKvanqxNW5o3V5Z/EAvkxh7ixwj7
YgSYfBVDrqW2KaJMKTIPLZyVtHVf6W36kPj3JgTNTeEaZzEhNve4bNQ5IbKrFCAh+Er+tqlA33jY
lPQRP3BCHBvEHETISYbseOKn1rettV5SUlkNLrsZ58Ew7Hjb9FAaYi95ScIyO3WVLQM/gQ+qK5dp
Yn1N/HBYmVExbak1C7ELOScVkuiYAJCUtfYHBVTy1++12N6Xfhefa3tpRAzpqk3CpbotRLGZ8rWl
wu04Y71gw3CY/Qg9SfPQDLP+VS+q6A43FQgrdi+QBsXC+7FHw1rVSOUg0W8OzoMjNusFTdmCs+wT
f23SGcdEagvOpFxVC6+n9t/jBtstBwdG2aP9Fxf/vHJpnt3QhEkfFKe9WZeBJiV9UjPDztknWD6g
JgGcEPxo439aOu6IpLrBXq8Ji+OYBm4L0ZL43pb+U3g5mE7zsEjgoJEaJYe1N8Swr0khrTM3JGSt
382e8VACTVhFjr+L8VTwa7sKT5E5LHUEqxI6AwQJNs2YfYikOp51tlv1Wphs5PsCzzthEELZGbOA
KWG0VXv+N6YnsDB1c+I0Wh6Lanpi8CeZiRp3oHffZTkhbzcHKabhVjXaUYlzzb2Tt5697mYdtt1y
u7a9Px713tzaoqeLtY9fIv0YWt2zGrn6m7xert5/q8ue/60u+/9cXabrRBBSoc3HujXxlxo7z+2i
e8/juFgn1A+neDk/Ldu8jlHPIXe4B0fdHGLTO2kGjdCA0edgIGK+0jp188ck386ttSeL1F8SxjVp
zWR96CB5R3p8EJb4mWbsNcIe1qOmd5zi5F2kdwyJHGjCPpMGo1tnVfTttE4IAw9kisX9vqm65gs7
CMO5FAFrPlngcI49UWovKm/CN18XoDQFT5bgqWNa7rjuLjEVUzTKogjNndgPbfbSepH+RjtyRAYj
vDWO0V84xqu70qe1Om+yF0Rd/Zx5o3f0F4CQpSj0lJ+FIv45Nt+Qaig/7NorDGHUDh3sZRLF0Z3V
vxm50O6suD4DjHZ2aRujKkjJ4m1kWz1jCfYnUhjuTGQsg5K4TuGuT2/VgHgTt9QzpTh7N0Kispdm
dS4f9K7LDhTNbzo0HU62YIdwzc67cTKqrU5RF+vKOo4o3mlHoAxQPE9V3vw1y6EkVqLihaVEYhKi
39bT/acE1klbU28bW1qz1z2SE7hKtr6CvzhY1qNMrF1iuX5Qj8nOZ+wop8q+5pA6HqkFBBzbvjUa
TuacganYGjgl/ervyLJv6IwubCFQAhXng17rMUaWI+triIxcRzZKKKgBkLtfWV+/yME/m8OXK/VL
S9g5murizQHdpnPU5vxqVQM6dz1/mhGTBSsJQCpNa6Oj1xTP69GAIXzK7Je4c9KjHVUOrOEMJY98
2ZgyEQHvmpMQBeQxwYiaiMZ0jJo8KbZJS//XhJSjT5G7EXF8b6fpIxhyZ9c4GD1HAhF5x0DTjchW
103z6qg23vBy0smcyZNWL95WeWrT2HpUEVyEJVljUW9LydmPxl7OofB8a8x3LerQrjLca9X4FxUx
EBbDZJ6SwZrpnTeYD4O2gboQgSrrmqexs+hm7rJ0p67+bJaHoareVa5vhVAGLbrYQvRf1KXN3m4A
z0JQaYOXFRQsmaadbEmWREV9y/y+eoFS+UGjrwk4k4pwDLAMmSM5U2rZP8euT8yQK4oO+i8ngjvV
RYRIY9ohYkGbjmPEZwHgfN25am0c6cNa1VQF4FghxNGh8ePCS66JzcbBbkS05uH9N3Pcj7BOb5mo
ymBCjICjWj8JJm+YHPI13INDpKOxsQeAKGIa4F38rWZBtcLseEQgcZonN1ygAhMxBQgA0GVaLPnT
xu4mi9Q6YAvNyILRap6c/K9XK+vKXK3HZpnMORN2DIBnpXs3jLN3tpnUQVt+S923g7ZfrDQsJQXb
PIJ8rGZ2VaGm5JI5cHhLVfcxRuK5tB1GkARF88y908ijRQBN6xa9dIwYVbMfAhGJRsHauLHbDywr
JMRx42+UGr57YD5bo8hfMNqOYH+4vYwhe55pgYKSRwEqKc9R5vu6UgNZVnbM0ZTvuz6/po6nbxu5
WK2wlYB47jMWFLPlFUrwrbA7loFepgcFXqqw25B0jPMkVb9B3/+QuvgT9Wxh59bpAt2Ydk1bg74Z
4U2Y6BZuZ1/GlorheXy1Fn9jW/t/Qqf6ay1mC9eCXtsklCc3+sBoBzYF+5+fam4eh7kkmF7wVuTw
p+HhJBACf/DpExXsvXklKBFydS2oUBwdy7pRmVbpdbKzLbbonvwo8FatITlJbpqpkJ/45P9gWQ2a
CRSpzj9Wb4S3MkqFR1LznkZLvBeD9i1q65j4dncexl0powfXHff89FXj1LEpwxQGmpGMW3y6Zwn/
navG1uBGIFxEQnsCOeOvZ20MvIaQihrocpN6QETnDg8KQWcELjzuBaMwiMwDTgSzK38K1WMK6LAK
eOZPOJjfg/7cwJsbED8CpwHtHbe+tSkVYe9GE99+hoFW9/Dm1+Y8bvJZV4cUM4D/Ny0eyCV8ZGbe
nqQ4VQqR1sundF8TFBwWV2U9cjiwqKcddecM+HbA7Fo38xGShY7MQw9Hmb2FuVPjYYdyDiDnZ9Sw
8JqFytZY2p/cRH+zkF4wPFhXJ0/pHUUlT2NQpsRSYvojpnEHEmZVRWv8M9fYzNa1/KncPVzsJBBN
9oe+RiTlusdKMbvN1u/sGgEQxdaDos9wPF5PrQkUPQPv2gMK0RwLf0U5PeuZfhrwMM8M5nexTyTN
AMoSYe/GVJd8I3qdiIcSkdeoYVaa96emnwqAJjmzqOM7UHTAvjwKOB1yhD7U9MtI13KDtFBU68av
jeM9UA8RzJMXH4xOXkscJgM/t6Z+nJsQYIFT1dyBafzBc3/kIpyxh9BfDw1QsRikgNGoewYi3N6F
MSu4aEQYhL51EwxccU4MJ8OnhMFL6utMVCRIFEY4n2i9o8mNPsQsvzTSmLn7qdv3uFqPhTu+Tgl2
voroxSpBWkE3rxsQ2Xg/drFbb6IoBTroQKXATg2MMoP0twhhvbtk42hLNLz0tBTGlOkPy+mAHLy1
O66BtFfmLraImpbJUnhNu3lqkn7u43lDQ/ewDTkIQeNffHDDVwu4tiQhw2M8/MhKMhYuHmGDKqTj
EG04/vtUN/ArOgNRmND8yfWILoB6etF6XsQa6ziAoWdfjORbq6ZEA6r4C71p36ns5uY03g44TkY1
YUmMEG1xdG8iYil305jv3X4vhZ+hDZirVmbglbJe33LSi7BDiHc8pEQIk67bZDmNSTFVPKcqtG4O
TqFEkQrqTPM7lF275HnPpgi1vZrJn5luoW/cqVT30tp0TXXy8BA6qfGdoeP2UbSPKfFYubilD5MJ
uRB95+hHwl6bbmxTaVzxbxKPYZpfeoljVvK7l2LCTNSbHxj076deGduSTOlttvwjzIxDXJrzMZ9t
fWtNUOdIX3dCf5Jh1NM0HKtgGuvPOmqLfYK90Km5zmVcfpkhPQX64tVvyyuSbX2ck+rTB2RMOr3c
ebH/l9j82wzuNE3NP5NuTnt3gqUkuA7UkHlIAPNGONN9YwygwxgRVLWdnVq7OISXVs+9e0PNJ9XY
0dkm2rUl6JpvGpn3JyntB/jQ7YO1QH4mt+FxOA9rLVfOcmTGXMCm866yfVg/wrICT5TGVhd6eWoq
utY0goNlyUpC9qDYVbZl70a2KUD313OEh2UGBxfIeMnKs3najTWJb99T80a1g72RBmCaCOKZbZTu
biDFvNW43FemtuyYrOOCtKPXwTgB8gU2Qdhx3SV48jtd7oDq+yuMx+VFteQA2yOvm7/WNIM/Zxa2
ZlOHxd4c9kVhP7Lqo8CjcdhWox9K3MsrzxHQ88B5ZSE6VVUmx9qkPVrH8EXYdNz0sfHR8EtuB31o
kVIScRIaPitjzuyLxMscJnLYzOwbeU8ucdaGJyfJXtJ2PKZFxsCpAAkL2IFqjeQp9xAOx7T4gmQW
jMOwy6biIcGy7sXa3s+ZRfT2WF29GrqSH6+Vw60NY4okta+mAMgaWOCxFevSgu/ijD9Ut5/TBs72
gG2wCctkF9KArioQdjr3wUYk3l8RyTtlxSZM6vxgm9VnBR587UnyURX5lLWL+8HoxB83NBTIrIxx
SBckQrpYwwe6eXoXfKOMfrysfMxnVLJmEdVNtjr26L/4cfIV2lThmAJ3nT9yV5R6Sr9Pn+B0Yb2h
vgFgWcq7CXEdTZylMdMEAUrOKhr+GoKEewoLgE0Nqc1CoZ9bk6WNzTZIl0bvVpNDqRMJzDsVTY/K
SkgJxZ9+hGd3zgqYmvE2pjBp57KBpyXN2YS4bjtHYMafPOeoMlLjrRjPelWfICXizsGf2iMZ/991
ctb/KnajotF1yUouRYSUgC2lzv+jBJGpzKD9CuUlu6knn+t4svz5c8JpvSIWf6poOrroqeOftALu
jJidT7YJw37i5r/nGPLYSVG9dRpOpczwEKUXmxXNNycLvgxPE8IoWkf1iSZ17vLk0W40CDoNEV3D
a6qzqVsAqagSIexfYiMtqHyYMutWRsxrywpiEPSWFzs1q000Ys2WGBhXcTleNasv15Uu6v3Que1V
utt/umGTjlBUZFCOvbKm7F6FOOJqf3LPIdnI7f/94pn/q7bN1dnzuiC+TcNyzP8siDa5sHHjaHjn
rNpZinXcbVj1/rH1EOtB/YD71yHmzM1mki2WB2n6QYmVlg3mdGwyECUm1kO8cFGQaTEnMUr91kad
7JsmozAjgmikJ9YhlZRzpCNDU7PFqLbuKyk3NcCk/2LvTJYbR7J0/SpluUdewB1jW1ctSHAWJVFz
xAYmKRSYZzimZ7u7+2L9ITKrKiOzq6rTenPLLDdhFiZRokgQ7n7Of77vYqmagWlj3Hm5aZ5kmSEB
Hhz6qnnoPbiT5pPpdS+1GuutCyD7X/jXDO83ym9Hd0n7SiEWkaVt/urqIbMIokUS1cXmxURNaRu3
ZRCdkk6Lni3a3tQLQ+OeW1ixrhiZeWmy6GNoR8JBMcd1PYtrwR6XY5IGGHlDmnri3lRM1ynoFqaA
QqaqlEU2ldrhN4X0DF+MpOoxQjmzZ1C+vUQ2/4gW/JtZghhJsdtcsbN4lU3x1jbDC1DmBQzYCn9s
hprZXQDSSiSPg2eQ6evwuOWd7Xt6q3bzVBoPnWbY2yWeuAnJsK9MyeIqK1HeZ0l4z6mdwx9FnisZ
6QCluPWtYqcKj7CtMs4wwPg1iIrX9rByaiQdxvJANcAyq5JMPxD6Xww2DPFUaQvzDjxN3gE5moJO
v6GePIP+stiMlMWwrjknL2rmnu4D5MBZhdSoKzZ/uSve4P56NxYxVw8nwjmIpmOO/GFfG7ibLTl6
JIHDz6UZfRV9725HF1pWmxGyCxfCeyHwl38TsmapmUJc7kG9aJrB2J1hXDc6e7EGQhN8lWVeaf/N
M1lLAKmTg4IgUCoG+O/ejgEwH5AH5XVk0cAB5vo2oQSbtvbCoI9g4DBvYFx9+2csbOMq9/S7KXOi
Tzw5EOWKu6ocHoO2sv0hgwX0TbBel31wKrtXlDzXggTUHulXvKON470CW2VLPhFXrRriCHO7FRUf
zk3oCP1NgS5Zm7Vzlmhar+kCkYcX7c0g0SYOkXUkTmedjGomkW23xW3UCzI+ynxzysFhY08v5tu8
E2X1L3IajV3X66PfQye7zM07xNQrrs8caUExn4UIq41XExYAJwjqrayjS97rz3EZp7BdwBtFS2ih
WbbOTthCt4SUeXZtcm/6KNAryOYhnesFOlm1fplDHwcbUn/SuYWkyXhdj411P09EoVMNiSIll5WI
dPFotzDnJzLX/hzBXLTk3B4gmhW3bQ80umKi2G+cROeQ21sk9xkYDMyB1ko4pMwD1On2283v/7yP
/xF+lLc/aWrbv/wn/38vq6lhn9T96r9/2W/uNv+5POJv3/H99//lfL99+PU3fPf9/MSff6P/2r1+
95/FPNFNF/XRTHcfrcq6bz+b57Z85//0i3/6+PZTHqbq488/vH5BTuXHbdfE790PP3/p8OXPPwhr
ubX/zfq9/IKfv3r9mvPA1euXD8JX/+//Nl33kb99NOFvH/3x2nZ//sHQf7TQsnIz9PDrGow0/vCn
4WP5ivOjBfjd81wWW26Vgl/IItRFf/7B9H50XMZLmZoQjIOZLnLVtlTfvsSjkGlKnZ8lJd9l/PDX
V+G7d+jv79ifCpXfomLtWv4sXfxGtWvZ6MEt8lOubQpMrt8v9040SeCXIOn+KBP9USb6o0z0R5no
jzLRH2Wi/12ZCG6Qt9cdI4Q5ql3lAlWBx/4s6anWjIV7HVQR9pohdihHjih7GXzLi301CLW2j3Uv
GuyfAzM4BG9cNRJJnluPFh+Bbqg7d8xUl0h5x5OtFb4jtK1X1ue+cPtTrDXeOq21YGuCRMH5CxCs
R7UK7mvltkV0LJL2vWaK61AG60xn6DZLvva2G6/YK9F98JCh6OAn2NeSsv0flq0Kxud9zwPn3Iz5
uPv2Z5s97kEd5Y9SbuiD15zjh3Ygio/hUA8nBl2SEaleOq0NlT8HqAbRwjofNjyoHRvEl0CTF5Bj
80pPM4chCp6SAX7nOJhM8UEdeq9FPvuxAZ5a5FiTijCjQhwsKI8ygmQsKfJSX9hT/kNCI1rSLenn
rDHsMyQfRs9G6R5kxInGEACa8yinwqQFe1vv+FPoy2ybAv9nZgL+cO3irhFE1AdzpNITtM9WA99a
kXrdeGBMtDb4qEoTKmg503OyikeKyAAN4OTpQb+lPdxsYD58jlCenPumsxilG7JtXBv2rmSeK0m6
4di1sK46Br6UKpJz4447ENKYTKcAzVl1bwPiunKgd8DfosxHUofAMcrOmqr9ZOGl69vgOneI2WAq
uc/b/qYp03jT5w0S8ygHME2+u6ZrtGFw0n3JvfBrFKLUzrP3ZK6oUiD7nM03j6nZTRrnL7WoolNm
mp/HvDnTfj7lIztn/SZocKTaFTj5ehrpjQ94GRivIT+z1izYM3n/SO/b2zgj9cO5X6abtEPgAOoZ
yIWTgC+vh2F6DCWk256RZKZYAKON6YOZNvctM7dT0kNTWzyobTMnzBV09WNYWTgjm89DNt3F3gBZ
rRuuZxsatcP0MCS+Ek5HuNf7DksnBc4VRbGvuV5+MocyeWEKgkFsP2zMT2HJs9Gdh36axxNHyIfM
uKoZpzgWtT5v4sB8dpvosZ4PQwkNXIpxFyUjWZx2kZtVHrMAQ1lt06DiZRwgLRiPOjMaqmTkTNTT
pVKZfmV17lWkM2kQYwtbzwLHtw6pUQSYoXGpflLWoe8+Wd2iI7smMRYadHPVWN1WpNnjveFhNwxj
fQUJPF+NhrhQLiM6BtNjpZq0vfSFKUG6NuJ+nO9nAXLbmaBjDgbHFxcwt8iqK4FHkBQVH7jyvQ8T
eRFSr4EFeqchGvWNCqdjGRCbKtvxEU03KGI9e9CDe7tV+o0RWGgs4BmJjAO5SsSNasSzyL3bcR7v
B2nvtTlrfRGlz4FjndPUHXx27kQraqh0DZ44fx6v0iIUKzfUnrAfpWvRe6tWTymlyY+wteyNsU1b
b69VPRe8Dv+26l50pvQiO7lrQ+8tjs0vXNUYufR0oVIyfmcBRQgQ/wEGh8CeYBcBlTdERMam4EvY
ztdpw012hQf0wZHuk94MX4UW32QmEAjq96ErUKgW+MKg99PaZ6jYMLytGRkHL49O46ysXcgLvPYG
c2Nr1Mt0j/xGVrop2Xmj9K36ApuTnDvE1U0HQwNNiVTrUmHim4ZanQmprAmmgTLPPOj1Q0Z85bqr
1ZUrqdV6gsJ6G43IbvVrYSLDg48IDNN7TCyz88kkIuniswAeELhkk2v3ta2TSau1U+e59QH8dWZ3
oI3aMMDEOGd7YBDMGg3XiVsSMciBz7qMW0weLIlo7n1XuMyUaKFc53SVVm34kReZ8bmGrThGxhf8
cuGqCFoSEkmOuIV2oZj4aGMVkZXcFDCSqJNVnxrwcb6lEKNWOtrwWadL0k4vuWi2GSPgflXzPMwk
yK91PXix55uxO2RuHq3pwoiLZtMrNgZGhmMmI5p+O8a4mgim3tJD+Ny6w4WljoE47OBT4t06i+CJ
QIPO0GNWMtcJHThO8Oqaxrg2Ad+Rp4ERJmtmHoCkEgKA3Q0VdDgOnqh9A934KXHJnZoVPaM0yp6p
T4S07S+hRDOTOfQBEie/TYeEJVWiLZXZV5wVFHbadc1i1TbRhZWr9usw1dZVpY59YzwzA8JcZyyi
U66/xqikge0Ge+qP8jyCNXWhfyoAKUhEHqfMU/u2/0xupTlmerHtZCf8YOKumuN0WfwsosrOZZDP
OyqwfpLccYe80VUGF7xN31ilMy70vLC/4GF7jdvAvm11pjlNz1vlLcpNJZ0HTJ0lnXqTwk2OpGpI
xwt+lDVTq6xUi5eX6OraEULuaPHxSyFX6ZXx1ejA8saNe00qgKyxgeqvbmtrjyjyzQXpNKT2fF+a
KehVA8tmHaB2ceUxrFzoFqxpRZ/WiJG1faHIbzQdjB+yTW7WRiuGzrAw1dFLZsthHWgEUz20sHnn
3GqYdSn41n5QSVDJI6hFaSR7S2KXMGP9XleBdeXW5CjrTR0Oe8+KWd9gkKC03oA2oGGnMYXai77a
3E3JJoYLvgcd/jIsg+1qMp6VV5xiHf+VsiPMI+FwywLAjSUeY9+NYnQRcbHTx/FS9RVtsO0UqjeG
rc5M58oVGbQn+Opc+lZ/LfP8KTK7sxdrzCLSqSptITHtmaYfs7uqhf1gz7V+JfTm0FLjQiIrz0zT
4O4jKjCW1m4IYexl4GlpE8Rm9MKuAgwFw/UQmqZsTjcZo/zbzJpuJtt5GBgBqzyapdIGg6sDvyIi
imuD+zK9LpCvjGkBNch30IfWsbI+mGF9sibLjwqslCnrvqqjL4HdmPgmU7DmLTqoKuA2srxVcWPc
1GILt/1YpNN4LkO0Z+ZDATKaqAgSgBruR6GpL7LL0dOxZ6XJnL0yQDUShAD2ESyZi2EZ/W0s5ndH
B1udjc6IFhiSdz6miTLsK0/fJIym91jG95MI7hTXXODSnLBNdeZDa+4jJV2CGMuSmBDVMT9Sx2p2
7GgZeTYWiQ+qGrt+8GAzuNQLh7A6uRFDl8osD9xLroVTXVlG3vtppzGeVHUrO0Ga184qOKR2eqnL
DJy8RCA0TxhKJp2n5lXDKTEhJ7ojMPuwpKOFo5H543g0gbcOjyHvxjqx6EI7iVQrCYG9td9t9hfb
AO8DsT6xV4nLLONbMmvDYahobOlkdPw2DlI/H3SLW6BwcJ2Ruk4696ngPrYe2uTettSzIFzMZo5M
os5WyMjtB80mTAGd41NsWKzvE+Rypq22MSY6gNZymog4BWmBLCdmaYb+ZQDGclYlc7h9e2qSiH6B
DhIxDW/pdYjzlLeQF1hu25h88aTwrtaeTTuaVy4LcZBNpuEv1zpzukzQ5ylZZz07ld59aKB4FWN7
HvI3LRDroG+/MH88XWlTi4QhvzTEas5Daz+pEDCFHkDSsTGQZGUzkNipYM9KGLvk0hgaCB/DdgVJ
ryTtxEiu44UjGnjaNOaMgnXo+xc3h4dUmc+GcpNjQRvQ7TF5uBOqtgDGyAq34s5ujA2z5V91brGg
vA12NeJEgAeMLLvltaVeZZHJazCjdMfROG4CGN7WjHXYLWjlxoG8s4ilpz2JH3RNnyxiDUmkn/mE
l2rh+aYED/PJw7fc7604Eoe4amtkHbdxv08pPW/r0HsxE6ulT4/VSQ6YnAYg73u+F0hcOX0iUdmD
zuG9U4z3lx3ignpSxB/peJDHw0Mtrc9wOpkwljuHAeWETgCmofE6m+LkunCI8QcYK6DE6JcquS8z
NnwwwRYRKxhjjQV5HGkSK8KQNLHwRrAFxsuRqW6f2MVxzOtTGA0vk6495FO7GVoNAoTF8P/cF1cs
ZQ/C0dQlrHHe5upNH/OtHsZbN1qih738Ourpez2JZ62oEVkNe5Ej1+EKJwlS41GJg6Qm3QMHwm7R
6WBMGEkKVo71qSonMn4T2KV2UPp1qMfsaVoMGoFuP5YhrT6gf+sAvyYxX7gxQUGyHnxLXDyEef6h
kV5nQ2G2WxJJn2OBeiHOjKfaQpRtz0scYGjuzGV5ND0iSSYmlDrvGdWNILa52byyRb2yWflC+yG7
HnvSQkHmZOup2wlmHdiscppKEtiABGkgXOgs9fHMN5gKYH8g+Ctrbdzbwfgs0nmikWWXvpvLHYYp
bmgkWzZT6j7ktM7W+fQABVNsUm98tAfJ5A3XuOYs1nfNZi8yMKjR8QOhLNzB8UQLqlVXpmEUQKQJ
QrZBqq70vrmrvTndc6PegKHiBcn25ugA0p41dWS/BdyUY3dtEROjrxVsoskkcwyVZjUM0ZWcSxzI
mgRZ7tpk/3l0Oy3uEVvf03vS2DJtRkd8NebyUcTmV/rJIx/4evBdCEkE2459i9VWROQFggofdn+o
Da25CE12K826wGJqn0vZ6RsnHBTIyRGCncnlJrT6zRR1s1X22wSJwY8qcr4s+IjWWngk09CtQNZz
H/00OnOxn6zo6NRX5jC8B3rz0Hti3kNX32ouMMU2+Zy4MZpvhKJRBMzNlLdGUXf7LCU/MHbGWxix
ceLKizax0zBTnzhbQyeUV9GHWzcu0PcAZ81xxGxL2SRaosEo/XAE+Vk5Iu1KnQcHushRgjQKHA7C
vfHSBZq+FnQ2GWqGzZBmMt7YmbhWHK5y7xODTJjpyeTF4IUOuR3s2GoJv7ahOefnNne1Wyvl+sJq
0p8QbGYrrx27awmShvQu1EJO27GGGIz3JagsB2hj/h5VjEKjM8u3ykWmlE7usR7rgzGW2g5/4WCz
PwqAwDI53F9bAIcsBpu2Qci5KK+yHgPturEiefr2T8+oFx8z9CeWW04Ud7iP5el0rNLSJ03trieZ
PLRl0mzsAkZwENNdhxy2U6XxPKbyANEBMjFE21XYLIytfarPAaFf4EXS2faSyXBpbCOd4kbEbWmb
1kPHBsl+bydj2TiG9JErnKNeNyJRB8CxUYZO7FcDEcLGs5IQapJob1gRIJ3Eg91Vf6IDTG6QcRUW
1MqL702Ul3bXvUACXk74zSnSU+cUt5G27pMx2S4ZN4n+zywVs2DEGwtnfArKVOOkNXkAOJ6SeHiJ
M6WREmizrSa2JBQT3xtwiZaMLbkFUC1jeDU18dJM1R0+TLFui7emFZdy0gc/L7z9PGsYjxNyhm3j
raYE3UVgW5tqJC6Mgw/UAtlkY3hOJ/u+GvtuU3UOUAZlbdJi+FJNZncxurcAdZCdNjSrJSJoKlPb
FtGWP0n7ybMN3p/xKEL0p1DJXd/JBJ+XqnkcZfrFTq89bECxF3l7ryTY1bLFTm3ZnWTnfhSRfkcp
iY+p5T0jSJdkFg3E3R0SZsi1JwAk3I2rEbhp1PQkw2ZyNmN54WhanRdVYkjk+yUuwRoccj5uoaYr
v6+KeSuBb69teY1VdtvoF5vEu9AjebRD8Tr2WX1k8krXB/JtDAqsKgHYIIEZVVAcNOxh2rXph2FR
cmTHatw4CaYWnbIgbHjcZdiaoZJUuJlIfK9qHQehoXHdRHm/pQCY+qAuPoUDsC0jntEIRjd1WFrY
kZurfKJuEQvBzkw06TaaCeRWFAygFJAvC8LyOANPq5nN01JdXsj4Bn7FuIg/GHe5nmmH0O5Q+/T5
fDG1T3Xu3FYBIvq4kM0dhK5Xi30zeBDt5Cbjh50WFFWS+RqNFdOAin23jDUA7gGz9iE6KdUM9qdF
n4TbApYluSpQQmW7VhVOJm9ILeqZwl4loVkRz4T0UGUxil9l3Cagm1dFpBXgK+SrrEwWjZ6odzAP
953e3JeQhta02L3dXD9mHBZZvlzoA8gNRqDheZijLaWj6oR4gzlYrOu0eGqdiQSP43d1j5h4yMNV
5Hrvmp6dB87yq4nCD1eYfSrFWB6tBuguskF87kl/4875CevhtV2ybescdRhz7sDs3jlpGFQBl8SX
Fr9A0bmdJgXDA5i+hfPdKdNq7RVDc1J8lAsPykA0krKtlchvUo0gSjGeODovC8pMHkfTvrb5zK2l
O7JfHlA8e7DKDbwg32hrFLzyqDnXCw61TVuGGhvLWTuZc216KQ7PInfZMmNd65aNfU/dove8hYqW
VyebKAyPjuY9cbYE3QQQyNk6wV9pg0EHwyeCVZIvQlKgQJy9KSbB4L3YaAtsSSDc8QqEOMGxkkRq
AhWBvJrmQ2ZO1tGaXmNvJCk2w+aqXRzjNaqeGPGjqAIq0Uu0ZPTqzk8k9YQEuVu0TLwYCvQJqVGo
2uMrSST8qQ0ETWvo83U/A9bpiKSv0kS7r4zhitjG48RqvgVXI2E1sWXoQ2ObKSwPbtw8/TEi9ceI
1B8jUsc/RqT+fx6R+uHvUaCfUzbfpWosMjM/xaOW7JCjG7ZOYt/zLJs4qHD15eu/iNAqJ5mT2TZB
mrHDB9z/SdWqO7JLvHiggmKXUk/uQDWzA7B8VCtQoOeQc6ktEP2hWuFmt52e3MPKeSNkzmQEFs45
D14YF2UsggiYohfaJKilsCvBNLOsn3KcvyvK9RyncfXxJX79N4hrEYWS5Jj/cV5r/5q/qe9DWj8/
5m8pLQKL8O89U1omqee/hrTcH6XjGK5nS4qdZP5dvvJzSsuSP3oMaklPekKnmmH+PaXFl8D74BCx
bN3xDC6I35PS+s3lpEsPXKhueqbDU1h+zy8vJ2ZBpli3mDmM8+beTcpzCSQg7o3zL16R/+ayNX4T
BVt+D2g84fFq2t9SZ7/8PWkzEEZ3RL4uK9w69VlPbhtTriRDF6oWz91wJwWEtJqd8z//zXL5C777
wHz7za5tW9KQzB6TkfvuN4cpSWPTzNcT4LwQ2mWmRV/RHjEXLSewC2yM2B2R9Z4OFEApbnUOGNfy
eQ6tI7PSB7cozgWUcM0eATJXFyOwFxd8dj+39dXyhSxpp1UPL7Fo1h4OmWagFG9SQnRT6yiq+nZ0
0xeRprvQmagTRId//gf+9y8tu2aODZZt6favUnaV7SC5nYx8razuRnEUho22FlnymjiV36kvfSKf
7FQ/Z3X6r95VYoS/em0dR6DtIpNtWqTTf3X1aHMO+o3BIRCQi3Des98sm0ZDyKACoC6/lO3dPAPq
cJPLONCICKhvQvwTB52uoCny2wpnAM1YOLvYSv7560K56dfPzuBDYhomd0nXXULz37/zHDlMxm3G
ak0qgPFH5tmbxAs3gVbct9Q9/GoaUwZoXyE20+0Cy7VuTLa0VU/6mIIv0W1oYLY3HazWeKdeNexD
g4Z77Oi35J6vk7wwoJbg75Cj5ke1ZqynBLiF485nFN97SLvykSH1a1Np3l6GxQA5kFnAzNvHJCfm
F26ytHsRx2wmFCV3jDRfzQbtaI9Z3vW08MeMMAt3Ua+/jJR+9o0CITJBlCRke01gPDw0HCi3pYgB
beCRllUPRfUqdxvNbxk56ScQzllO9IU6ZL92XW9JABjGuqecd2wrfKe4qSjrCKfba0mIgbhrN7Rr
jpGiF6txLzsaQbeXUXiSFDV3QmiHaYhq4IMmMwELik+IK6TTw7p04XUP1JW2oTbcTBTerpRDsDvt
XwN9UQ0ibdTp+R69/NKr+i2042jv0PugsET92lHMNS/xfDMSx0EQXDYaPT9o/dhd4lg72JEVHOVA
l9rK5BXUOpgf7g0L2oF34z0CMT0xYrgq5VLrKDdmiZuWaRjGdr70XmpsNYtOY+rmuEiGPDuNwmBa
HW7bMDjXQAwEBVaLkyDjoTWN/jvoqdmxA6WJaqW40pu2ubEpYqxDW6Q3ccYrWpnmyjQK5hkrrd+U
njP5tHnBEbZTeRc+KiMaaVNRH+1oPyfTBk99cLZEyTPhj7ND6kxuPr3mkveNilV/XTOB1RrRxtQ3
XGruyayBy5EuCInul4qGSfvZ0hrrTGiYoqTnhdveVOWJjx8VFNoFJq8Sxc92X4Xe2dHgPsdkFDoX
mVn/1U7dG4te4TocA6rBjnt2mEeilmQN2yKUd6UcFg9y1qOB+FYxbb0dLaGStM2Qc26kKTZqAydu
KjiHOQJpC76SaZ2Wl7As5nWq9kFnptTpwm0UM0TPSfsk+aybgVVvTZdBOR7JhFvX19s+Dz5FlaNW
kYSu5JRQe5rKVzIznocJtrxCwnTkonkSkkHVuWdKpZgDKlsVcMkyQt409lzSFerIdGg/y0H3nhLm
sxlzOZh9/dVJrasmtvJL1AMorNNbJqE/z1yDCSiLdTH0tKTtkfmGoX9mnJW4SWjS/69pmzlS3blV
mW7xQ2HcxEemlyCXAo+FK80iPL0xem8MDO3G0PV93FMvsvWe8Way+8LBkhm52j6QipK8xtBoV41P
3LXvVGWTHyIBBdoBBSN/2uiR3PEMex0yLsSUxLaAE8+1GWzquLOYHHwsQWv6326Jv2vr9S9T9P9w
b/Zd8v7fJGtvGixOv1g3fhu2bz7yj+KXAfufH/LT3s39kV2bBSnDJivviG+7h58S9u6PJul64u0k
71lghCN/uXmz2ZsTOGGbtuzsWJgI6iwRezZvurFsQ1g2pW0Jdiu/I2Jv/3b3xg7QxJDIz2I7KH81
ERWM4YysOcrXXH9i7c7ZiHvK445i9uqqdljIRB7uW7enMdKqh3BAUy2GgUlrYOUZomGB5m1dZlTk
ppSlTavqU23Xj1OFO8ADXHkerc7XBz1gfJjcY1IDgRKJezvz5+3tESJDgAfHMDJtPUL9r5BwrOxC
zaR5JEjcSLEkVo3f2y1xPIMIZTfiGCoYbHGNr8xz+vkykTIJ+1Ybp5MWHge3fta6bnjTyuQpck3t
PHsshEWPMUXOiNgyysW159zMSf0qhbzC7uSLwSk3rpY2TEt79EDSaTs6HZSAZg2ApcqTnz5H3w2j
fHcI+7Z1+G5TyVbLI8dkSYtJCtv41aYyLlKa+hqdfEM3yc2kzQWnzI463HwTooJ4aAQeVFvH5NZQ
QY9jupk12Z0h8rJtDVhkh8skICljgySrmRMa1IZyubOPDaQ3iyWoArRLyhHkPitSO1dUcAGN612b
bUD6YCkQ4+AXRSB3BtqkdeDk8Y7NqhlQxQaFQSGPvkg20OQgTRJw9+3u86LujxS2GzgZdJZNsoJb
xzy3zHCspvETGS1ww3b7DGWNBJM+H61FdD5P9lEu/6gsuXYsRX1VyXUduC8zuFSKu8rwW2wJmGRP
cKLTQ7k2uv4hg6JSdDZy2J7sF+t4CaO6emrJdvpJycaqtuC9jq1zqLua1qFi9e6Ons5otkh5yers
XTB4QpBl9PV2vCxgBY84ycnW6T3aDVKNPniMSuOzW/XhqSEakUPpIOhCeGYeXcH+BsNqxhwXm9Mh
3RmhesjL+XEs0m0SoraOqINnRh8fhMVGKLMYg2cvsWcmWe47QwP1hqVha43wuucegsVYmEetyBtf
GyGa24aiZ8cgzcEMy4WwdLEgxq6aPL8KNLpJrSe3vAaXOq1wBxCKQ7REYV57IXbFPC/tLYaqh+vO
6llBjPkh7InURe57O2h3dZS+azK6NwcSLjO41543gunelVUboG3e4rJ5YIG9NU1zY0T1JUum2zn0
AAzkX6umO4povpNjdTM9S3DfWj/4XFIbOaTMialhNzra3YyyxndmDMsw9soaEqJevdi5++bAcVsn
hLpWndgHUIpWTYIIzv0i+1b5SY5FTdNQVyJtM734lf1jv0Cx5x3WzZRKPLeNYuugY12pkWBmFUPm
qAoDm0Se7Zl4X9Uj0TK0cvk5SUK/Cg0+C7jg2MAO4z7LaVx4PGErifVdXhM6GPJJMZc5vBfG+BGP
IxX82XxxBIFD8W36Vn0lseAc1Wh8xImFO9qoYMt56Uep2y8TjA1axCzf3gtEj8AfLT4bI/0JBZCR
4GcwbxI5v9TK+YDsWFRecwXUovnpjPa7Ft7dR7nMd7X/BiUPV1hMZ7PY/OOix+p1+mi+Wzf/9qCf
qx7yR9cU0uPuqC9Fj6VQ9deV03Ooa3i2S9fZkITn/r5yMtBmS4txMclxVvCQn9dN0/lROJbDcBp3
XO69fOl3rJsS5tivz4Z8NHWPp+UY0nJNe5lU/0UZLRlV03kNMf3ElM1+QunQYKTdubG2VXMSbjSX
7nEQRTsa3eLca6m/HMju+q05EuAM51r4nbnRZV5s6Ppkvq21KZ9xjpd9Fbk+fKarKFoQMga9nRik
WNVJGtU2I8CDSysfp8llnl0T+pC3ZYzUO08qPPQGVjA0Hh9W5WPNjAmkauZ6LtMTs993BXcqmphY
08igrhoXPxdT/wnhHCO2Dm1Au6mbBLn9LOi4Zz01Wr6pi7k7KUtApNHbaKeBLpBacp0DWj8Z6qW3
GQvvS1NsaP4wvFrN3Nsl2TSzm1dZVK1ab3gsGiRCsoo+2kpuSzKMCK967N6hg3hEU1/tQSMsnRQ3
3NTM1ps2nqedhkq7KupHmOTt/aUSaLRLNHab0Ys7olzoI9zQANU55wcJmWDl0jj0M+81RP1MaAJE
Qa/b1lEPiHmbg/TLYsmlDfaLYPh703bcSRIH2ir8GAICKxSs48mcjdtRI9RfrOnvSZlcnAAKSChl
62uifZZ6vwDb7Ja5EI2eErkCzD8lSNR1DDtvZQS1tdKgXe4ICx577FXrRF1ae+C4Z5jVKmsChcTT
IE0iMKYXCfSBkCzrxvBypkY63DTe+Jzk09sYjWDTckWGpkgG3tp1K53XZpIbAAfgItKl093PRzLi
8SobLbklHeWl9YkT9vWYpWId9iPRHDdAcluKzVRo7yx+V0FXgqUysunslsa6qae3thCxrxHkimD1
rByVrMhqLvEHoif5Qt5LNEQjxWsXiAgW0EzvN1ebUQTRoR3jG+XCo3FTQqSOafZ+KwDjtU2L/kAd
5kY3iTEQFZ6j6BTH8Cuc5iUlf7xlwf+iiPfejBW4BZlX6Y7rn/XBLfBAiGND2kEFKdw3T35ASL0j
IEarMy1O6uQyt02ydsK9TZkx9PgBXTFeREflI+zrN0hnQDOC4TjrH7Y1MWIr0mydpdGiYOISzzPz
uQ4LFiZFo9EE1Sq49g6DZa1TdLZjxoYVJ+rWmtnp5JKzFFPdJNM4/Jqc1CJZWMQYqvcw4bX3+CRz
4OfgW1BBXCW6l24Jf6OwJJPdIZjZmIofQ2TCW08cgTlAF+85vB8vhH5VGbnYWUodK2ZmtgLSyxYQ
7owpsGdGqJvpQRccuusmNeEB5cM+hmLRxKe25X7iUbLbqI1FtnpfM7hd4zPdVU56rwBaMLOTS59o
jaDQoqWVvVNjfmjAB/uTcPt9PBK10quB7EpEEgchBCkd1aPbMku4PsMXYuuod1ZEaMuNwdT7Chk3
+luutFFET5lCy+DYJYPtFggl+g2Tn+kURPKkMimRAERrem3T2P/F0Zktx4lsUfSLiGBM4LXmWVJp
1gthyTIkczLD1/fKfui+Eb5ht1wFmWfYe20gVKQ3PDul6WnihLVeLLvaFElu7Y1ifEncn4iYFswJ
fzm5yeEIzBfFibQGwwi9DIjfISBSx5BWBF2LbyaqmueMA2afZr55DJZP05rEzknLb8FfzWbpv/VC
QscKSkAmJjOC0jba+oN4weSTnLMU9q20TJ5RMiGiGTNXEl1SQ+1CVDuriWn2bkSmtrbdtN5KV2le
bpRsIqv7i1lhVxc6LaJkGy/KxybM4M0g7kO1lMSfhRNBOBz8isfMWAWlaW4agxFISL6PdME31X6L
dnlUG0ng7Jqg7rcow5Gf1M5HgwCMF83DHDJczDCQSOy7n06fFBWv5xJ3xwx41MogW3rDXsdD5Vv/
Idec9Nd67C9uJ768ti92ybh8Jck/UDtojDI5r1ULzTArBvk4t8Zj0YwB6hBVrhV5Uit/Mj5B/hyC
qobvVDPKAMOY7+zQBJGEErO2F3BfPZS4zkt77gUCXiydTYiRiBL6oyNZ7oHvl3MQdhqSimHle9mH
OZbWLh0/864VT3Ve5RuUYOEO2AU+NGaNfRDIzQiEYLFRO9maZUhQ2zrySKLO87shkmifwpUkhyx7
NjvUvYGZf+GWn3dBPLzAX0leIjf9LeBqPE2td+mi5tB60tr5A9JFu8/zVdVAEA1z5vFxUbE1KBti
KF3hraS2MOWVDutccMLEE5P9oLOBtbr5+0AKdoiojoXGxs3d45j47bGpet6Nmo4nTKaNzACANF72
PFWg9HxFjnkawflDZP3DQGpcGeit94DjPKNcBwCONp64QMtAi2PjC2srHBtx+kDwx4MLN2Lj9vlf
7EfOUy/Nw0gaEwmR8k+tHw0UH0jnSpqo3vQ+ExplBS8PDW9/6dO02eHuu3FVHpvIXdVwKpBBxB8J
LCB0eKR9lm7y4LnltRDkA4d+8MeHWrfpe9pcNY2nvGnFpfXMG8dUcUfZtlI2P1eD3NOydTCW8Q58
+oVV0rFWpLx2vb9j37TBYuMessk6ZLIhpM4d1102GhvHmajUZdIgcXcPZGjKo2AdZOVesRN+WSKc
FJesj6q9BXFOB6ThWDB/ygZaTMjKcHKQxhUS5jOsz/duVgZSQ36ds+KPVUFRt8Jpm2A5SYCKLk35
hxy94dhV6O9zRcQHstQGGFMKaTxr25Ggyr7ZFYUFmQbd8MamZLf8qX2IE4yOaT7be1cxeXWF/QMZ
CQbmFOJDmn3/YAuOu3KwX71iGA4ur9IFaxLDPf2MmrN9wFP1xzb+5R2dWNHS6uTzAHfdyAOwLTn8
Tju4syO9LlbEvQp0z52WhHEIP2XeM1c0kN06TKFJs/vkxsu3KPcoIxSSKj/lXRAzBSIqnq7SlpGS
3wsEdls7cOpyQuBo+v3zy8j64LsZqudyIPWJNjrY5L3vbTiz4i2D9Tr/KB3rOctMzBLVPo53lCPx
4hyagebVTn+lax+83PgTt6+T6TF3dQ5zPXO8kVmNmQvcdQ45it4WHr33SFj9BgsXhC6SnTbKF5C/
Yo55M6Ojtk30gxXHHSEssR/dmW0CJYQgP4vuoCae4LkMk0cbw0mZ8vwri9lm6Y37rg2YNFCThAw2
cZ3a88FuMGwmFplvDjI+Jy0OcaweEMgzswiiC3XaF2NOZyva+urE4+fQ9NYljPMjskqEdhW1KeQ1
QnX4Tttu3JlSUHd2G5y27707H8Za4DCbun/ECJKOnSAVpdr0Rge7zp+IrMP9lI0ZfKYOHXcvtr0z
PpaG4V6MOgH86z+Eim0ndMbnpjcPQZ2vRQo0vvBqgwg1cMWWb77Ys7HK+sk5145gXmuKPQHaqU98
U5hQXZUOAJkxveLE2gM2769+G316+pXIbevGYVruM4nuF3CqzWq+exwIv9qSt3gvSV+8Z0H16kob
wSx1B8K9R8ZGwBe9YNM0QXk2YTmdkcA3FNpjLQ8csgZsJ2e+W3Y87NjXjpuZsOEAHHqK3nOzuCxH
fB08RZxTajmbYnYwO0K0bKVBJmbuIaEHLLaFJfSZZZP5UFkHAg0IQhgWiLTQfFYZhwl4XowbZvGv
j6v1lBe8HcmhUrcUhgcB8uBPfcuvnqHA7Kuu3jWPgRsSwCUNjHpWtxv5ZzKxzvjG8jK67vdkGQ9O
Sg611ZxV1x8jh/TPdiRbQCvUrbb7F6u1MNPfltPabG9AcmlrqAft3t3nDesc27xk1oi1wHl0g5oZ
/YuXIlgWLjxsSD0kaWNYmc+4kr58vX6bjD/MS/tV9uYM/hOovq01lEfbzs1130HQzB3jPsvk6mil
udnkEEuhFVXWcquZ5+7DEnqmm2XHqBRPVDrySVFX9WZpndqoe6cpwSCW7QxaKXThPQUHYfGDEy7n
obBOJYg5QwBmpKBHnZy0X02KryzrZ3+XOYzFqGJG74QMjtFoLgr4Wqnx0pbjOWo9nqoIX8scLc5K
/6RVRWAb4XqHwU42Y5+ZawaG/LxR9S6baCdm+57Y1qVM92YpH3PoKysIiOuqM/8mlYPJDEdnFoCu
dS04SqVlbYBF99zRnwTsIV3voUcNXvI6EmEnUOgRxxDheWIbY7i/ZuZ9m+bUrJhAMt1NnQmp48Qa
pLzS+YADVKHSzJynwpOXFN0g2DyImG35nmfRK28GKanC/JSkgbtIyzFBf7h8sgWVWFIYLRTB9FXE
EWSnTm5NSSh4RZJsUR2S0h33AsJZ/E5vOTfqq1/mT1nXT10ncsY1DVQkV52yICbYkMXnMWOlt8jl
LQ/d9yKzIf77MLfsRnKQYiB1nZPfKOs6R1g1F9c6WiYNcN2jEAfYC6WxJW3BfpCSGPkaYcBO6JyN
RSHCbUq20ixPVxQK5smwIxuwoYVgxnhDiIrPRy5NfOwHk9hP94SXBuxgjAPBtJN/pURBa1TL22yH
wyoo0n1gh/dau511tAPBZZeC7o5sYbFz7Rb6FErllcDuvSkp+gQoSRMZJ3KC/I9qjU+LKHM8f+5v
ajjbwuHZ4ZyLKvc9C5Mfn8jADff1jTR4Cl8ipSBA0npEtAIGMMRcR0P0RBSSECf3hfNs+3Z7oAV/
dvAR9UWBrQVj9ap3+Gr8WE5rMwfHyM4NuURrHhMp73Pb/ZHDlatbDCOOiSiKj3U1fdmphRJJg76S
KjyVjXHBnL1hJfFlGIU6JLYAu+iwFB+zrl/1bXOsXHFXhU0bR6lfH5ClBCAwJz68bDz48TlK2poI
sGRXzZ2/XnzW1Xkp70GGpim2iffMgRIIqaBlY7XFZylB3XHIFHNGNEU2Je8u2aTMDjFa61EMEXQl
E++cjUPvYoCZM2PDqYkinLkNf/4KUl2ASbbAq8qwdlVFw1MmbFw8WYZ/u2QGzYCduyhYMogA9LR5
ib+zjlpuemN4dIdD4iXmZirkco5YR7sYJ4aIof2wxS8d0gIH9tqwh2PLDgOTHNHFufxSdvcbNVRL
bmQ+9KPLYwpyd8IqS8VfA6nmX6EblYS/+b9VprbMbJEXEdRCsguOjnUf4JcKHUnWIGloXYh3L2AN
spry/imrWOFXot8rHBkjk9LMm1mKCys/m4rAj6zmMTLKWKyM1IkOPeHPudVMcNLEJg5oF+Y2AXGY
uJ9uCnRswfRC9s2bCmyM4z03zZgRB5DkcMx5UETsouBXy6Ezhbvqh7zfBWXnn6K53fnFGB6Z3l6z
vv3BJrhO65Rk4Mka+dxtsVeyfXRxRcaGb+0ivpyVNGw2lKO5N+rUIQbOmLfib9AQFQhjHDto5hh0
G2l3xI+7m8k+uYhafRhTQ/K2K+tN4MX3QLnBi6pLXHCYEIsGox5naykxvESpLLbEG5IM6nO5TfhT
e8L+QPkdlZ4hld14TUjf3hsBqHGPKcvYkHmcDpdcpqzccRGU5gYLsTrlI6urXLedYfM3jBn29X70
5TjJfshhiw65+Fu2sDtGGJPYwWKC4OK3fGK+jhCLw2zioir8DP/C1H8ZUc9BZB1nMe8X5CScIORn
d9e+yveYA84Q4b6paeK1rMlCKNUZwgTfDi5pNgXvgVUza/HUZfyaDUj7tldW+8SotnVDlmwirJYi
m+TxiUOK+AGcloTQYOj+ZmZwJDObOYoPxrWqsJrhAcSB0IDpb1RA8LPHBxJBL5GeIrmvJ7+54lCc
bQRUkU5igA1Co1ezX8du2G3z7LVdiq2T0Ql7dXmcyafcEDDLlk7WO6vAtQtm4DQJ9BbLyHIjW1p7
p+g5QIfuS4sDK5nIVEhcsl+qiIxTCy+Zw/SPFU1xMMkdYKGAMiEycaXGPPuZ10CpY5lpOsbWL63n
HJfkSdqi3MZD36xNk4JvGpa30U/+dcJ9Zz6y7zz7K7Rxabkh0Htn4PUZLGONfgz8oSz+5vGwDwSD
O3+cgamqRJuHGIfayU/V47yaYAP0M1+anw72g0nHms8mXn/QKutCvfVj9VRiIIl4PMLQBK4LYpnC
0bvbkr9J0rbo/Ie9Sty7LKNfY0Zc0eQlyZN2vGtIpF6TKXyCa0KhE1PlmMwtcqfAp1EQVpE3EFKS
jmmX/j6U20NYhMo3Tf191E7/0FIvjiHLE61efEYGBNEePEAWdRG6ov48gHTcMMLOcFc5jCCk8SCm
q0TAwDdcFNs0ktuxx9OcdsayxeTq78bZ16GsPJjd2B4rFnqrscW6jks+M8L7REIugJS7QWDQcZKf
TZkkYGdRE3Vqb08Fqza8U5o4fSoy4z3M3oV66Wc41/niPvnWyJCFHVnlVcdinN4jMrDXUTNXx0oZ
kFmcI6YbfiVuPugp07UYsH90qnlVJHzKEVtVlnTXJTK+nZZckmZMt0tHlgdOs2aVthHkh9hvWE9V
B1KJcJ0mB2biin68e1V0YzW8lVPWN8ce+MsmlvMum2p5ZumPgbrf5aIUO6OxmeyZJBcspN1ulsAp
iFaK0nUJb4LbjvJaSHZSYX8inbw7tDyFG7MHAjITtYXAyNxWFoEXjOr2dhakMBLckU5sZMmJpKrL
n+qgw5xRT8u66zCiEMONJ9Ltt9FIqLadiGwnDH8lsbzcArN7TlkCGOzPgGrjzhys4TlQ+EkhnIO0
T7KjvPbzcknAVngODf5kyxtbawyEjPKi9sG1RYZQYHI1zvtCrkC/NuaIFDB/eWcFaDFGlt5YHUnf
7MpzwThfkVke0VzO3YxjmdPfLX6K6JfHSm4LI/ZX9BQ86eWAD2XM/pVK8C4VzQvWRlC+zOIaxGiH
Og92ESuZYzTE4ZmyYNk3Bc9GZ5buK2lmTpoXV5VExEIxMrtUMrwiYHjiKI92aVc8JAONgZFCZcDM
uqpjg+lOUZNKvEBrqUismGR7lIh8zJm4LCPAVCV5f0m5cs7Uys9ZV6AWk/MPwO+fJoGd62dLfbDH
+qwSX6yrvaoQvMVG8D1HHghU+deNl99kkK+xngBKqCyRbe6EKuVu7HYY9dB+aZei4TCQWkyAp7H2
VkbJUENqz76HnOvOtWK1FwsPlNukL1Zlr8PF+2LJwRVPGboBv/xn0q7nKfB3VWjKDdI788FQ5rAr
O/b/wwQQXyhItk0NjSNRJ+0iPLKEYY9ZPywKx2ZY8Qdg9r2PTmTeZNLVsILG6JC10404226X+mBq
qJ1U5b3i1o02i/WS9cG1HiBVVXZHgoBb7vSxFJc8dG6Wqj1ahpcF+s9RFi3Gag+eAlD5x9yed37l
MJtrhteCGVtZ+ta2K2W7LUI7fS48PJ+TP52agaTWgukSAyJ/VHdcyV8KKgN1no2YY/Z2syr0NuIg
OwxkTsWxFRxE2VyFXV3Mwj3Z7XBbFqDQeXnMsuHJttSV6dGriiCGC9gsqjprXgemqkNm83gwYO07
VDHesg9yHR3PzoUJTnFNGJ3Syq3ZLV00RKdC4ugSBGi3LS7V+rGw/Zc8FGedrJGn1rVujYcgj/5y
iWUr5VsPmaofWfOH6VVGdxfwtPCOMeWbmsSLWxmruRtuWl3DtPMznvx3UB18nwkOOC2NYWsE6mZD
rvufWVSXvupvheltTCfdkq2+VwFxBw1mTnOlrXwzLADXCQ9AHbZ9aO7TDhZOvLaxLSphAk5iRjOt
R/aQqkaAlzfXPkaDxx8KRuSh3bmWd9T/ryiLNY/2zgb50b4gfd62vnNK2MFh6f7O7PhBf8iZ8u4x
H0tX/XYdXPIGlHWw7GOnfzJT3uueGYds+b1d9FnI5upm7skscHNjf82m8IDsFKL/cJtnfnLFtcAq
v2c5xkxuZxvlBaPuPXOSgyxtFoAzX1J4HVmtSdUzUFoeUuOj5pitfO9iR+U5HJaXQYfo9f2zmzD5
5htpRXyoswhZ3W8QOWf2Gpdwbr/zjjjyIN1xxu9kYD4EZXCtApgZRnXJ1N2V/4I5Yq1pv482kkuu
77QObixJepsXDILydABbtBc8fQFx1lWM5KSTyEGoBxbEEwG3RdZv2xSZRNMcmZe9B5GxifvsNrT2
l+HiPoVQ06O8pm6lh8Z57/KpKeTDgXoTrR5qm+4V4zJ2fXkm6fzqqghVbr/t8/Yp7qIvKfK7/kSZ
c6IXt/YlYXRtOOziOXwzUcq0RfIQ58lh7tSV6vqZ2ZA+v+zBBMCSEGnUg23hkxOAqmzeCOg6bb1A
RIsexuRHRRZAif5GlVHE8hhNih+5f+pZyBWj5B7rposh8idWbRlwBtqdOEfbyRLjg6OTxHV7r5zx
OyNvTBBfEw/+30LZ707rHhvfYtZB9zp35ZuKm+8yDU5J668zQcgmVedlWLy7YnfQ1+U5WJBLdxke
bH8nREoaSHUWSctPVL8I9d1M4yvf4mPMRR6V+8J67ME+RI63mUjP4j3b5rwPHVVFencZz40RMuOC
jVVa7WuqPHNx7yFHK3bR1gjY0PuPwUKhEY/s+Yuf9H8MwiKO0CDODaGNlpjOnfG3oeerJf0UUQAk
XlbZetDpBbFhfcyO9dD7/JAV+DNM4ye9W/fjCss9Z1LjngZcyBV/K5dTNGxBYCDAn7LhRpbUrmfA
qv9hWXdZHO/oLNHbNKbsY+843x8s2yaBRx6LdLwVTvft4DsPoS2YRHAmBLononwzlvlPT84C2BQ+
QdJK59rZjFX5GC39wbSY8vIwBdiEV1U2vnYgmqyg2LH908Gk6OtyGdykPdzimjfUa78VKltsqy//
b9qa8dpG5eM4cxiGDIJUercx2I9Duo0gZ5g2RxnEQkapRY5CWROY+IKyOnux8/oUJY+ZCTVEaN4c
fmCUOWH/TIDPIXeaY8yZJjHVMuRaccGhew4OicjFsQqHbUIMpW68t3aI6qHz83ffrZ8IYs/PtP4f
sAGYJlE+0KlOr15IRZq2zL9ZGMg5eSAaWx7HrL7I8epY9OxhLBIuAiIm/KC4W75PJGUARMDQ2Aaq
DPvWCHnNPWHsDdbLGyfrWCv3JtLfJQZF3kc4Q6bmHNfys2psqGGyKNcOoi/Hbv5FXdzwpy/NSllp
BtmsAWMX4Lmup6ciHz8qsYBRjxEDVln0Sd08n9olfatjNkuoDTZizLhNO+6GTFMo/WVXsvQ7WXN9
Y9iBfoS/3GoEAk8D2/1Ylffm93Z4qhL5MPuRuQYdTG5rTIk0dkzpR3MGrjdTMiI4b9Zs2aeNvgBL
y/8uC3RwuL7So2sZVzchoyNeavBOVrV8DkoY57DK/qrKiddGM83s8wHkYF1h6R2HsPPATCAsr0JS
c02j9a53301muigaDzT53/GQUxRGmg/iZ/1qKcsLIMf4NpnIzB22nfpeSJNFnGnu4TiE+3pmkMZ7
bqMF743irxna8lCEV1aFpzQO5RPbQd6rpP4F8HEN/DQ/VDKVK4CQziMMO+whw4mN/4ose7eo/F3s
9TV8zxAYjXxOqqZ6AMl/H6seYpPz6y8iueXlvzSz+PNb1qtdk/4akYFapyBUy3Vj+WyScMpAKE1w
FUBNQh8TT53a8uG+Dli0YWihxO88Su7Mek+XLNk3KQFqRE6Rhuf4sNoWwC9VQPxtEDwgfarONrVO
sRQzlaGqTm3GJrlZDKRs8Skc8v1k8G25cc6qi4nAyilxkDD620+N7+P1xk6PcryEJHZWnv13tNP5
NLFhj0OiOIawfaTfTbdpm9F1sM/fq1k519a2kebJcZuoZjgCUVSbibSWnMFMmIoDqU/i4hUBs1WA
EHEM2zIwxLvvGOaWyRE0/Db7UxQoPIjLTQ+LMr59i3n/P3fRqJgiYBITuWJlj4EJIIWjvPXTd29R
JySQKOqKYOsLJiSJJOp3cSWRwEyJHIdXYZqNcl9n9ckiBIcMIObkVYlaeBw/QYCwqVsIrxw7MImh
mvNNmLGbI/as3MNBYSeOBnaat5afoSkdChZG6b2vZ28VDeIpZHu7qYDgH9hdmWixbqoe2Qn12QOh
LTaM0OVZ9B18PitIcLGEz+VoJPt2MIAbQcZfuQwxwqroqMnTHUmB6cEvUpeKmspjjMipjWKGNWqm
TMf6QIyRTcxzyhxuV9bUNG3dQuhJYcP6mAhGE4ofz9NCmS2MpVo5YnFvcAyepSqriz3t+p01e+Ia
htANaEQ7VnuN556KYe7I1SjpxZqapUqRvVGuqtVUdI9CMq6SYFhAM1CmSvOsAWtzUQbbzk+fl0i4
e+Hx22ySSM5mGqBYpf2zwrrSw1/y7YTzqNJ9mf8LCk8dcPH0+74mAQ/ipHxQI+txFRKw288fad8G
e8kKkXn6sW9Sm5JjH8m+WpvM9VQZbls+zVVbgJ1MYCSqkVe5agGTTdZGduQWTa69qwZIg/7svBim
b67qTIKuoHpxs1CuEZwMa8Yd467mcuv6+mSTFCY6ugG22vCDCCfmEX+cfPNLdEO+KV3RIh7H/0Rs
19q2ZkxTU0DRu6TGjqerXoMB2dXy5KVhxl8yZkmvF+wZJKSmundG+mgRAkeGWitvcf7i+ml3CEIv
XDemEe8m8AMQ2wgejJgnMExi6h51L3XOg2iQ64fKt3pwTDprc8nf+gWtKgp6Xt6OG9aT3i8D0x++
/GJtoxnct6N5DTLkQFlh/dojFinWlj9GHmEPQUqwJKZxsphBuj0qDjMss03qxuGqkhbvn2Hf4mzZ
VYtZwe+wflvO2jVDIOeQhHp6j7xNK+nNcXjKBYDBhOnuEI4XgC7MY6Wfbr28RgTeYiqzIpraHJn2
esaKxN8pZ7aD1NqCSwN4pHnrWOHDyQlRGxMod1RhM65b87dSpbOC28MXCGTW44Xb1DnjND+qPxzf
MB8yjcapNCMHVk650GSFpY5Ar3IHoSTbMeUlDscW/yLINKqG4WrnrJ1yuSw7gszeBPVQAYuS/htc
Tz3svXg09oxEEN34wYmoLa2/KnayZkjSiuon1PifCOLsXCCV4z1sR4sDFlBQoJFBLUI34iXdgRsH
qVWj0UL5lX6+Wg8aOZTDHlLphBmK2ffyP5Yo/Czmgv+ce2MjJreicJjd2RCneg01Gq2PIklhbUI7
CjT2SOOwCg1Cit0o3RQDBcOC32rVTXI9w3w8kVWbHq1syll6MLWSKtjRpSNI08ilRMOXOo9pbc6H
bWswUw+hCQpHfYxgNmWwm8zpK9Iopx4haONEixYPvlTF8hOoC9yxE9knQKBGrN3ooqOFnVOVbWyN
iwIZSUBsO1Sbvv6pqgmk1NJ9oxhdVoHGTQkNnqIgQUAm4+49Akql4VS1xlSlw5G8K3dti+jX9xg+
C3bNHZg4vvZxo6WFtCvin+crwp9twhfBYcEYdKBjmXTa9M35odfgLJZQEiEY80eXIE2ac2Q4GrRV
a+RW7aHZKaFwCZ3Rh26mPzEFoCzld4/Af/E8MYDwM9Bb3d0c+/4SUGmsXe6YzZhqFy1KPaJH7xhF
OB8Yzq8JkxSryG/W4G5maI1kqpnDq6NxYvn80gOvRQ7lvfSpbLaDRo/5MMjsBLZs1LfzzoNPVsMp
gzujtz3YBxINMUusJd93Ls//4FsEAA92votKI9rQWocagxYmiCiTR43D8sgWYlzo8wuDhqfVGqPm
wFNz/u8ojIyzZOnuIk3YnYTk3CEoeZsFo73Fmb+W3Gh3aWYm2ziqftPyBSKOAba3vqB2RrSC1o2Y
1HWpgW+RRr/5/0PgFnlpNBaOmXm7CsfOW1uN8xlOAS4yfiRYcqmGyuUKqqGlAM11GjkHENHHWTYe
Imh0hPC9j9DpBJS6gKEvA3O5WxC+srv8jueS7sRE4TqlLzOku1kj70YpRgw1zZZkypdxoQGEjieh
5CGEZKjpMJvAz0plpmF64/9YPbCAq5GuaTej26TgLI7d8Dx49lPR8t6zzUi2ntemtwhin9TovtIH
SWDZe4Z86w62X12yGAqUxJHL/Kribl/ZZngLNRKQjKWBa2RgmwzKZ9DgQB+tDRLkoGQvw/uK4REr
LaDBZDjk9ZOaBj6PrraPuYF0gKPzwP5sXfbACtn2SNiFOaw13zLiTxPVTYe4tYmVnng1tFmQDw0I
iBQx4ZbRHro+Z3BuXfjHdj1YfBqcyPL97GmUYmZOf0zYiqpmtlt7+yKg34AaHW1ahwTtAiIj/4WU
eRas26m6xLL7qGYOgEBjHIUGOg4a7dgyzoYrTxMRvYiUZxy6sIsFh6DcoBs3mUZEWhoW2cX5eoAe
yeTTuEp4kuzYVrUGTBKd/TfCxzrAKvDUtfKlh44RFKIJmBJCJRUc10LbfLcaXplBsVQ2HVuuwZYT
hEussTVZtygMhoobQWMw4ck9VmZ/VxqQieK7PfM/SLdG81jF+1rDNI0QrKatAZuyo5NIVg7czVlR
QCQaxekY9qffm3KHefgltpAX9viA0CbZjHXad9xJz7xI5HnB+OxIrmNdNfmbfAQA2mgUaDtSag0a
Dyo1KDT75glvuPUAiBKJs/I0UnRuxY9tbkTq4Mz2gI4aGbQ03x1fF89y12EvkF2WeGZ9jSuV/4NL
IZhOdAHom4CamhpvysCStbwnn8ysiI4gx0Ad49PNHOGshQUsi7gtjYm/dW51NOFSrSqG4j5MVQ3c
6FlmRKbP9sYFu9qCPzJi8hvhsZKSnq7pIzuf19bRyFYO3muoIa4F952YgztQhPgwFMiwzS0Plbjg
neZSSedyy4R2N8KGVRoSS5VVsiMDHBsRBYbfmbWpC1W20HhZW4NmIV3+dRXoWRsGbRFrGC1MWtY4
cO6maw+ttrZ3Ceza/3nDpcbZxhpsS0DYOhSgbjuYt3GGgifG8GstLtlP9Zuy7F8IgesAWi427GBt
a4BuCUm3JXF2lTXd0e8BiYRKQWPk4VWL98LCmVEpQN5Jo3kbGL3LskXq6yOGNt5LGL4lLF9XBg9t
nnh7Sr3YJRarqKxrRjAxT3sDhFSZl9oWKIr7M/Ivd0M8oMMCimCzmreTO+3KROcNI9kt1aBhy7He
Qo0ezmEQ62c93oP9gi1LBTVpVDHRCxs7beUGuc5CczY+dhpsnGjEsXRo4yIHCSnw49boPhKNQyaf
86m3ASQzS0WWoKHJDvRkV2OUeVyQhvUHtcmAJtAamt7FDSfWjzEKx6JPD3aERyztp3NQoiKOm+wl
asPHAPYKYTgRZjuQzpaTfiy5z8MucWmKmuAn7WDryI9n5H34nzdseiBCK4lpqVyc0+hmGPqGhbmh
fI+RmT9jDbgywQbTB3S61Php9toDAurgxj6Kafcw/6sGBjEMddeBxlcPGmTdIk+0AlHeKxjXYzo8
xXqIbmv8tWlwIoEqfslbJEyYebiuQj4pjc2u4WdTaiH5hqj9z9J07QXMduKED4PzROD2huHDvI+m
FBNGQq4Yt2MIqLt1IHZnoLtrzfBuhi/VW9rY/lqkbEt8yqaRdTYYQudqWiwAelGi8PrTaj54jot6
2xjze468QmVGtHZVqTZtYzximVzF7TrAjrDJIvlPsaTM9BbQCbJHNiBMxigw9+BXqqc52QSWfHer
Zr6CrWDBn7lEQ7sTf5QP7TzX3HNLy6E0CZ0akD6/HtlDB2TkRWW7jysGpG4dUZ51vKWB3raK1Ccl
cNn3VLl0yf1T3Eefi1s9jprJrhgDaka7Cay9QdW1oti1nxJfJuuObUr9ABzzwxVLcQsBzuPlb1l3
k6CYGsPHkFpfXWRCZtaceKWJ8TPo+MUjJmBp3a20/G3a2w47N0xt4OYLzZ0XmkA/gqKvQdKjB7e+
mvgXbaniPI4d8OXw62NA9pMm2vug7YVm3MuAjTYrs/FGouNStQxiNBE/02z8nImWZuXHmpqP/nKf
aI5+qYn6dUAhpBn7krNvM8z+q2IdamkOfwCQP9JkflSC9drn4myB9if5De3ATRSELgtN9TfB+6sp
hmjtLvE29di5U9t46wWUCDzQkLbReJwcrA6esBhKRhw6suc2A369deuSRqcsEcbQarnQ6byeDMLJ
RJ1CGkGucwkMn4SCgKiCpMQbmSYPAepR1FdvLZEGm1SnGxjNcjOF/3cg9gCH8YwAhtBXNvYVUir0
a2Qk6GTAIcRTS7LBGkPA3yYOv0MnuQdRgSdj+AADuvWDeWHfHB6mLRRscvIG87chniFCBiJN2iKf
nZPJfB/D7UXpRAf//2wHnfKQ6ryHkOAHiwCIpcNlhoLtYPXDcwSTsSMqgnENs2isu7HUKRLEScxz
aj608/PYpyBEJSABjuVSJ1B08cxommVfRTgFJjw6npi8itbPf9hvvRB2ubIItEBliL2UiAug0fTd
jXL3Xfk86xSM/j/2zmTHdSTLtl/EBGnsp5KoXi5530yI681l39NoJL/+Ld6qly8yUUgg8SaFQg0y
BhHp7mqMZsfO2XvtJQ+Ds7q9Z/sm0Fhf0iGJzXAYJ7E/hdTGdvvobA0BT3Yqb1GHlhDRrikuDiEc
qn8f7INNMIe5JHQkOlkdusj2QE/KdbLkeBjCORu2O5/NZrpH+MsdgdCP1ni2zRrsaeoFVKv1tjEY
AXiNKnZ9QsPJ7dUOY6wNb/+Age85JVzE5Z4cIEOyj2N7HokfURM5JIb7FC+5JNBB3pN+gwZ+VZlx
+ibz4l3Z8+9wBG3rpZR4kQh3Dg4SvuBoZ07uuJOTvIuXRBSVqAfLqj4wkR0Jd2mevSUOuCLDkS5R
me6Xq1gV1Y8eUSu6Qyzpn244wQG/oopWuVPcVXIQ3CK5s4dLSArRLd5IJeRVhC9LZsoOF+8opteN
UmQC91IsNp5kxi3gt5gtfMJhsPXPRMVMRXspLOtjMiOsMEb6Fi6pMkozPjvT2GhNRbRN8pXZBePD
2ErvtVzfJH5IC4G+cKB7sUC2n4Xr2R/rMyHRr1LNtLJsiPa0htKH/42LXv1vXPT/f1z0v+Wa/q9w
Jcsv+HsG6H+PTE9Pt2zXwsj8LxzTP22e/KNj+v/+0N8d066DI9q3XcYgDKj+nuZpQA1Btw7mg0ws
Y7FG/z/HtPibQ8an7UI3Q0765z/9p2faFn8zEZgKCjrh/LuWaXchWvwD8cL1HWAnFIe2jhBxsXP/
1TDt5K5mj3GBSEhFP53eHSeb0AeLuzilTYGfjcKDMBkM30e69ExVM8b28lqN2hFdGhL+dDumXKsA
G37a2sjRSOGBC1G0PUJ4kmi01wU1XWC9smgvio3dxCdDkF42jnetER5y+sRzkDV3NUKKwRxpgTrr
omq5AUKeKOOPhLQD3dICX8t7Ro7yiQRh6PuVd/W7Cl2Rxs0Aqf99TxJyZ7aYI6kNp8Im1T7tSEJA
PFg3ydpp9JMzej+BSMSBZHLEPD7wcczblrseq2llO/0uBT6OTjF9ztqdlnT3Iu/2GVDuvyyQ2398
un/ljBiLC/1ffej/xHfp5dTiIcqoiHrzJG1KVSMhfqJ9SMZ0p/ArtRYHH59iX9GvB8HmR/p5KRsc
zoAGjZ7J9AbY/BEf1VnG+flfvz6W+D+/QPK4dTA4xsKy8T3jnxBrymMamMtiWCuXJpDbU36P+qLI
JU9v6LiH4BPHPHfG9miazbE3+nUqmJTOLTL1qWfMq0+HsUau7/OzeE5vsfHYm+5iFEA+biTPOeWv
qMazNEnLGZEl57G8EOF2Z4JSYZL9VZnGzaqBy7mR+ThbzUaPGEvmDyQB0q2bvtRiYx9oamlDcmrA
a4H832nu75o6VVbOOTLzh3nEgNjIbVnZF3+giTv4McI/57vLxo8+o/QaKSqk80vjorP8UTeKdAy0
9F0qpq+T856PUbZPxDZrLf/W2/kHJlUjjl+iwstXRo1/Y1kiTVP+1G4MrHmglLGk+auJ9ZuQot6U
0/Br0AoeKbyYW2180MmB32sNneksIpkebIXhUHnw4kvdQpTvn+pllp2EDnEx3b7VaCD5rrvL3Gy7
/J1iJqWHeSHtwnBaZVXvrc3R+wAOePOagqurMO4Zb4PzRiTmqh5zlNWtBl0/2GbBHbpQRmAloOXj
2YxocOP0DLuvrjUPEez8NeiUx07k7zkzrzXSGRPIz0futwMjNIaeBiQiVdNBMOlTEUlP35rcOmZN
9mBitRAQufoSATs91k3U9y/h4i+b+DvZlKz9sbkzsvI5n2ZGEZpO58U/0ot7Q1hM5xJzX8fQIBl2
ta+bUNPSDWzwtzGjkuchBWfquBuDSPN1lsx5IGVHd98uUHSNC8yr5dEvYl1wp1cQkERxGKzqoSKQ
fVXUT2BQ7UAfzXDlM3ZCdkqhLOXV3s32QI4jX6L0UWFOyNxG0d/b1RQHad5FxOFUr3nhnGTyTWYL
/YDGuyiftd6E/COUzaYtGF0MffTkL59/MXLZznP81rGJsq+2jdtUPSeeuloJpvbB4sXZ1iBXXTdH
G9OS3WrWvIep//rzXnSDtYL6kyLQGRHzY/NTrWsDP0payAH685Bc2sJkAEskzJ+FpXmCDDIe6BWt
YA02+yvTix7zBDzL/mhX3QWDDJ+BR75cRZMp+rI1FAry0RuIQc/D8VkfX63R3tPO3pQoz1qSNPuS
t4QFS87RuSnSfTFFv+08vLMiD8aRey0aylcS5if9NfcXSfXKN+5KLD3pL1sxXk5zTESCi4W5SP8Z
K1pm2wet4b/2dj/tHLIQO2zFZnLfmeiGGcliKXhE14zky5h+9xqzOWsw1x0PadY2MbzxeKubKgeW
Pn440sRTmMXreiyMq+jibRbHP4P1kWTs34KtpdLpc/j7gYTJqwNZhmvCDoRU1xoxqQSGsZWMKvIi
f2uo7reTV29GL0+uds1j3bLW6DGvUxC6Rq9ve1dnItju/Sm6E3F4b844MBCgc71epxOZZL5+EHx+
Y/+QZoyFmuncI2aNBL0RHCS43ALfjdjDuZL5zl5q9a6EjOdEw4MD1b/DJDmT4xWl00aO0Uk5/aZS
1npoPrAlvoR6GECyXJdjFAirp0M9BulQHzoa0+QLbTXYjoze1mOsdljkGd/3W+BHkjsmTHWv8K7k
jWwQtPK3V3GXrU0V72aXFhTJcAN6l2kOD7NJtEytzgNnT07kgabVe126F1wvD2XEpgK5PR0RsUb1
/awNF90b4CVF50zXr7FQuwxlJs0KbofnfhqPhtRRxiHCcN2TlYrNmFQb5jz9YO3KxD9Olb5dPhmu
l09ijM+h3p5jTd1WNsZxx5I7LdvLXp6MsQliYzx0U72za1LAzHeRwZzcupBYayioDI4OGv1qmxGZ
DUOgmCDka9MG/NOljjtwe+MWrusZKS3K3TO7/B365/3itZnfR0R9tWefIzRIU4msUIZ3HTK0WQtf
uHz9NnPr1NbDvs++lDhndW+h5gmRDjzqbXSa5s0wilfte4I1wkWzQZdlXDDxPvqDfRdr8T6aNDAh
ccZCoMHu4xiI2mSLHugYNdGxxHMVExKjiZHWHsshdjTC1VpohiX0moR+VIQjS4Nj4RTXATAHOa1n
LJ13efNJl2f2ozMjvNcBM8lydEY4TwBIH30pdrXo6wMAr7deH27wWVH9+9OL70xMtmfFlCi+SeL/
vGh6sTQCHjFAjwomCGRc4hxu2WDdTdH7wiwZuFwPOocouQQyqyCrdPGDPtpvsY8Xvk8pXHAbNe6m
0U1O6G6GtlXoP27uf+MlK7eRENey0SIa3GoJS2IJOdmMMtpWK0YuL56GubKd3QrNW/ZMVlmnZu7G
tc40VHH2YI3B/VUlFGUFLjiYitVW+t07fLx2NxQVaKi0P84STWpdoY9n3ymIsNKevOWkqo32xxDo
skZjJpunZDx2aIdCv/MM7zb2+i9cj8hZiATbgpnQVwWWwcIPv+wJCayBP2Ac2yVTqL7zB7HrdSSL
xVvYjUR3RkQg2GV3bH+8DHvH1KrraOoHDyoXAk4OzSJ68cDtrdwZi1Ov465kXPM/HLntIZriMvOX
YvS/4Db+Kr9/ys9/Am///Sf/80pl/c2FJwVuChIwVw+dAvs/IFSG8TfheC70Rtc0bP7xD+xt23Yx
4QPi0F3vrxgq2/ibyb/3XUAJLuQE4f1bGCrD4OL2jwX+0m3H2CQWrJVnWv/Ebm4ISZkbLwUxMKUH
WobHNnawLyM0SjHWm4yUhp4p1ijTt3aK/G3rHXKHhKcBpWmTrfRSw1QDWHE1T0Ih0Ac4VS4jOTzU
WohTAy8pHpZz0WWE09anifzrDNzEsYG9eFwUgEZe3mf0eZPaZa9LJmMfjwiEhTyq0ifONTWxJ5cZ
/f+uiLb0kCjklzzWJP/OMtpdQICXM3XeOBkTtKZbQhPdrYbb5043yv2s5yCXGoebSi3f9EzkgdV4
R0UU0koPGZLJ8hsC18pNVc1UnzdtmYB33Hk4gVqBQGA6Tx2F6ep7Ukl4kxFz08nkwCyTaDNHzl6P
h4+0jhj72dGvRS36Z3SfefDMLfJxBsScRafeKmE4iJu4sU41DCEl1H1aIPeyu+zqCik3k2Y8jdie
opnkGACK6caFhLtWmuetvDnaSkq2Q57oBIu2WqAKQmQinOqJOZbQpNACaO7eKiO1PMLNSq+cKJhl
DSQhm48UjKBpvJCDQHINci02EFS0pbc3XF5DnYbUwNalxuWGLdbYKmuRQNR07zrPg++IdstoE29r
lNeO+bhqu/iW9jhL08o46KV7JyCy7FpjYu7NLHjN70BqjJLdnRAfo0W5T6us30F+3DiKQcXM9arh
091GCtFYOd2JXHjbmhkEzg7yaTTAikrbarH3kY9I6oV6tGdzJmYXl9yE8qbhVaccv5PFONcqi18A
FiiAl/UI9bts5lVZ+eh1JoaLmc+/8iozQPi8V37hHMoJJT9Gd+baeGiz0E5xM+cN8VnFr7RfutpL
+Gueo0OcMvehkSE3ywh0BYGn57w0zlrufElIQZ1B6aA3mLlFCMIxG2IYoUhibZYyQWMuCMjvxJo2
lUXlnnf2i+cugXmuPhG6Zx9GSbJ5V+seKQr6NssMjFIhvW3DA7GdDFTeUdeS4G1b2ypsqTeYKuAC
3zIXJLXRvXZVix1aciXtql9TnxqQFrCRIyx9ls6gHW03y7igHxyDnR11yartCvMyadwVbNyI+KB2
oIieRPLVZcaDoSoG6EyVGTxjOa5Gcwex5SeOcZhpjnrry6XSpqHR5Y3FMZT+eiiKZU255kM9aWsn
5J0jL30bdPk8K7R86oWVWBX+YTIYkLraFklbEhAxWgbwiA+JDDFa4FM1mUK0nrXP+aaYP2k4MjqX
nKSJ+Gif8M5CfhQmGjOSsgQU0v4zUiDAQLHBS/t2B2yYbe9adzNfAf6QsxOrY10iE0FIbQdxnrxk
qf4r8rNiZWvGj8oWqqgSIza6iPq9Zi6cAqGz6Mp4BbckKuWQwq2C3Zj+6BISlUtFFTUl0RR5+xt/
pTPkD42OrGJMOxyb2Jl8HeOIh0YLRRrzIIgjCC/Kd+mW9xY6fGdIk0A2WPYJTeOZtMJgMJ5nz9s4
jSlPTp3vbCraFSJoEAmCfoHE7iMKlZ+NVvzoKJ7fsplpfdCF3JEjzXpMJpwCCTDnwZYvMuV+kCme
qk57qiHyop1EjzbWIsADiUuaZLTYcaOdnb6b7pRvPSf7cEe8SJQlzODHF90DWgm2R4cH34C9wQTU
pSUPp220/A57GTm4I0oldH21yPetmXzZ5e2nIrRDpkiauC0NgTTTVwQy000GeTuQCdwbI1dspnuD
37y2zA2xm6ME1pwChh/wHsFFH+SXuakVRSWPyO86qd+Q1ONjS+UtGnDG447bZc3wODbK2DBWHjaw
u5BDa9yq7e5eH+vtVKQMcDXUI14lf0LfRQ+L/ODQeSapUt2E1yij5pqmd39Gz5q7Z48XcxmTArNl
6r5LU9Q7RL5H3bN3BnlylWUT9Bt+MvSXu9KvKBln8y4qTC9Qg4vtsUOQMLTFg4Cvu+6nLyDOJj52
vrgBI/DomSQwD/3WjV2dC09jrVUdtptqkVGOUsvRWoyfRhwulIHpl9Lhgs/zoDGr9rdDzrGYirra
048NtLQbbtNwX+lcS82QFDU3br6MvnnR88/EYWhmOjhEM30CG4QEZjJgQRQVXLvUOWAfB1cm51Wy
UDMwvyYMpcJ8N8DqWlWNuZtsvtTUxvoFtMYJfIRHuBU+NaPPjh3KolvplPptMOP7yjBePI7f85Sr
8nG05ycJCh/shG5BSlRHpFbawfDndh+r9EqPucN9DRUrSkErFAVD8xZZJzFaVxlzfyb53YTY+q7H
/X2Vc8+z5xp9SmYGRYwr1I6bOyrncyKovwfbfyfhL97oaDRXidXKLbfjg85tGw+EuS0a4pUFsFa8
1OhAbAZ9o2dLaBBDs4t0dKcjytjraCGqTgwEifiRrYiwMgVz/aXii/Vq0Z3ndMLWWmf3XRVtgcSc
lpb4Kfa7lnFh6q3b+VVrhmSrk3PGV46gNnTwQofj/OMy1x+5ecZVdh76mCaShxbHS8yjbqeAtFwX
mDtX3yoBe8QV9CEfU9C3nNuT5KgZpqg9zC7tSi2ZAb3bdCkQlQBUsMbr6E4fuTQuo0AKxM3ptVN+
c/Yc/O4KGWifiE+C0jd1G4q945FPTaLCCg+ruc7b6BfQfZ4MYHKoxaMHiRG71VTAwn/JZXlu5oos
Uj2JT1b2RcDn4rLAiuP5KIhC8RP/cpschg8uPsN64MrwjJH14lTINgcupzJ7EObjhGSHRTSHw5Yl
QJSEqs6OH6PsDTVqOX/X1841LYa3ZuSq6MVJc01t65SkCLd7IntnZf/4XF9JIWXCib67bNR9b7aX
uaD8S9hJpha/FNzIHKfG0NIDn1kGsi05N/V5U2jOfSiKd+lx0oYoRk1oELpmXLBNvvs+AcHTp/Kj
vYqrW9dYQSfjfTEyWR2Nmnw969yRUs62GtA9eqjs6Brm9l2RV9fETNs1ZiHQTPMu6YgxROdkWO1b
ktRn5cstrdFjIQlqrDjCrY6rd6v5m2ykXUHu8Jewy33ettMt7Bo2LhuMYzV40JKyOkY8mq7Sqvdh
XmXGpk8mnsfYBe+WLJrNGvRAnHrMmHM73MGJw8ij2AXTuAe2hA4+Sgm0TIjOsF91A5v8TA6mJK4W
bwEIhFS4QYOsD1IoeARdZVeufZt5mKYrkkDgqkCE9mEG/bgZvR01Cf1Iz+02bV53B8OIHwoRgxLC
a3JWyY14VH/fzn/M57jdNUh3mbYuknyrG2pjdMO11d7Bi9YoKYCVdJ3/gjSgIzBWPRJqc22I1gvx
/4m6fKfsoSdswThoJJ8ueJTtkLWPUiAq6AQmD8EgG3OIFadPnqA/2UhWKqmJPaY5JYZnHMLbxQtW
qYl8+uomrMXwsyJUdhuDlsX3vLOT8i6Xb9jyUAU6FETwij6ZHb2NY3GRL0koueBo3GVM3e2vtpYe
Cr8yAr/PToNXtps+LzIaQt7nUAw4w0d4PVAK+Lbm8awvR51VIYyE/3yIbJAvlfUYZWq6zAJciF1p
gcAdtzY1+UWtiUCUhotPeQIuAR1LsqySvD91E8vKjPD5xQgRUMU/wStCMWTbF6fIztCtV5YaHnVv
/F07UP8K8E1VCgxjtEBS1tVRB08PdIx8HW8sL5GrbaY2iu+QbYelIj9r7KEXynrcsJdUa0xI7/FC
CR6oY/dKK167EU8TC9E9uHTDYlooJ7MxSEPMrU+TAqpDIWA8p7B96dfL92lwsbqHdy1rfq0mvhgq
JczA5qW0jHtly/vC0a/gUa995736kbVXFtDcBNttS3Bo2W4zyR/0gMzQkkAb5dZJ4OfoXNz0ISnQ
LrlPPUkAA0Z4JBk3DcTYHyQ7Ks5d0jibplB32hzvgQtsY8wFq4Lxnaebp8kvGPC8OSi5MtfE2lq8
e7gjlyK3RY+R9HgGB/vsWLgUkd5AErtvLEAqtXXqZ/dGQj2zre0UlRtGVtfl+Y9Ar8f8yRgnr5ir
8yJ2rs0Bv262Dc2KVHdCfChP78IGxCTd71tSVkeZ4ZrP6cECxoHZMrB+I/wGbmkfXZiGC22N4SLo
nMh4hYH/MpjsbDSPHb0PPJM4Vb29qIpFPilYznLv6dEVH9OxDNe+qbaL7bYbvH3kgH/ARzT6XFN0
zg9r3oE3o7JtVy2OjJkWajrFe5NGk2jK02ADVu3PPPZIwt+zvgf35BzRT6rJ248G5nnwl4LNjcJ/
xxhi5TsQHPAxCzjOVs1/k/IuqeWd076VJUJ+53GxzepTGnBUbNhsg8UZCwDpyE7IY1NswqI8VYpg
EWNTSXzl8Ap04PkhXalEYxCBfCtMcXMW2BhJMEZ7uxVcSZMi2zKwOYlofF7+F432Q0lxZSIqLjx9
x5+iJMGgzDaCNO9J18qbmBWBodl+sf15EQrqwtt3ennDePhG5W4sIlkycAS9fafM7pxOPnomQaMD
ZxW9PnZ4TnPStWN8zpxhCldUo6Hii+Irk5+DjuamskyoicM2bNOHxf87J9yw0EcpKIIoapJvZhCL
i5yiG9He16DOtB7WSJD3ixtcZeXOIQE3trc9fGCiTtey4NTAoyr4484bEiz6i/1ay7Ng8SjX4HJa
lwlTBLNJoTLEdb5ktrrNDzS0lQnaq4E2XVrrxZI7NId+1FYLLd9JYMyUOOpBzS/vAXnibkKxiemM
BS4xUmCnTlj8Au829t3KYNuIKY8H+RYmYCozFI+c7KE57/TM36sKUyOLKEuXPV3ZD05TnzOmGV7m
H7LSOZNAf6XBijgJnz4G6cWlW6V4prHjVx0dHty6lRqeU4yEI+eGBQJxQo9IAtCaKOu9iCqMPTaC
raTBAcCjofndvQH4sMSnqAHsnUC3kaG7aWroClm2rVSM0y5c25Kw7RPm904an4VaQLUecK00gHnI
wDnm1K1OPNgEMdXHpgBUYDaXJJLB4tB+triue+i617XKvuZPpioFA6QsULl98DmqYo4TmWKZsqN9
Je1DkuPKF9QNZGE7Ld/bgAw2atdeDGpkwCwNJo3p0QnL3SnDDuVFQC1Zh4DNC4SLRJq4T+yFXEnZ
Z3GkCGKb+zbcl/OnhS7LTi8RLmrHYE9K+Lhp3EcTOuRktxQrMhr2xYBGnD3JwJFtwEywx2Ld5ajy
UTpE5fhraWwPY3psQxW49wkL3rapVJ+ld2CQh9HRCiYGQ4uhWjb9Y+QVN5FUR9G/DTx+y/Mty2tY
0HCr+KWazU/ZgTfLe6ETgcBHiK3mEM9qvSAhHGAKVr8rWCZQ4tIHU9XHmG38PYPqHc5voW3/LL3q
SfdAfjofoTvspyHZAGCNavuYmSyaJZXOrc+6ciC8KkYZGktABtYAoxlSEWkN8EoxrmftYRLuDZsj
dl9ymyHCxxEWQTk8d8gRMuax+KAZX6BlF+c4allnK0fcNDcwpNq4dFHmenk6eMRQnS1fahXCtHtI
ucAueI7G4Ozg02W5BnqHHhoAQ0PmBoCUwMu/pMC46vuXxX7f8D46CTSCF+awFskJPEIKOcMhWvcg
yEJGIp296eBTLAti2W+L0NnCh9/qEQUnzS6r9vYt2N/eO6lk2CZm8bLsBdOfaUpzacBnQD/YLq5M
UQx7MtaelkaQgxpbEMCVQbLrkAg6THqWZ3FCEy1rnh6S1ab8c9lKFbP5ZRtd9rOE7xWf2HU5BCTR
7EnXHMKWL5RiVit2KdvY8jYFvS1FSo7lcK3Wn5Y9PHF7UKF8XnlGU2rRsNJsUzFZ7vY60i42i4R3
0vTNYZrBxUoroFu5XR4XRM+QIIc9O7MH/mL5JVnNjp0D2GA3SGLnycloKs5agHn5UA36VvEkObJ8
mVLrZxwxWJT+SWd0EzUzrbUyep0iVATo2ckagUaa4e1aTkYGyLeiDAE0aGuJGHNXk+St6bgxpOBH
qlOStZcpZVvjUyNvYDP3z4lssaVQ6xc2JQcVVtjDgOB7DHt4Gr11ol2/TUJ8gXgoiIFbO8jTI0rc
pQekt1xG6H1mQqPcZ9Qd28fI5zlhN87ycpdAh//z9+DeepG/Z+Fu0QJxEchAsXA6gTwAHP6qINuI
Qd8Z+AA11z4uZUzTyLuwLU9LWYCl7peY6sBRqC2r87IbZ9OwhSX2An3uWmHgm7Rd1PGUWzN1hZZa
7DI2HsZZPk5O0pFOwsBnUgA+rBPW/C3urMeFNrM8Tky6jrjIP9VwyipghCJPH5bjOnGAkEYfVedd
WtCPuLrZYfikDO29sMHhQLqYOp7CcDw64k5AWF+Tnf3tEXfvYZVSf8pV8ygy+2N58yHkO0tnmwcn
I/yKSwROEND3Q7t7IppjJ0lc93QyCbAih8J58sh4kB5c96z1z5bA4cG3Vyj9SqrQO9S2c/aDkW4P
BC7Qy/DiRPVLBpKGDSWwdOskwQcsVUXXiV0FXL4LvcvEtbSrtqGyL7afY59Cp8Lh5lVH4usfxQhL
wI2vCmV/p+Sp0/kolwdwSpCNe/yHkMPAwK0XG5vIKW9/lhSS8gr3u6agagO0iNxvJQ+Nqj/YFG/U
SI9RY3xV0UNdffdwz5uoOluae0ko9Nd4ohVeTwu0KyEMc/bWZwwMnUG8NkiLGZaA1Kfvw4mCSCdK
Vg3vZxrkgaADAOf4QTs0CzAvFnyGdJwbG9/FwvBacOwTpHU3jeIHv/xTOOvX9HPI+oBb56WB0dGJ
NFDeMWnSrdSoNTknh0Gzg1Krbjrq8n2BQifLeBw9iq+RqxX5kGMdBUbNzQHsEFtjuWPKfbdQRgoH
ukZeo+E2yp2d5Q921F7LcnRO3YxTiYJBZWz3op1mtHHU6QmmOOCQKEDkFYYeaun7P+e4zWVPYwPQ
LPcRd8FZNLgeKQkNEVf03hFzVQ7lccSgXHb5l28TNAWuDwFdOfAxepeSryLGzohv65i4Y7nCUaa7
lyJ9R35zqEdAGVW815W3t2kgpBii2KgfLAVRP6fhjCB+ofmEXfmy7K6hCa55dL/BAJyUOnJ3Bzgw
D1v8yV9dw+oo4V2Z5GkJC+U/YigkP6rZNraOjUWYxySOdqAzJzwKvXn0Isjo3FYKaDiTJfRVmS3X
Ef/iNM0hcclmMJ2bjjspK/IvvR9WzjScRVqdpMs5ycJciqrRsD+cDJDNbCzYEPc5pN09V+GbJugn
VJG9WLBuQ+J2W2KhHuoeyGKZLlyv0L9nc9QY1FRvGIICaJpYyq5Gxe6ZJ+MLUzBcjo7amX2GsTWJ
rpLOwmoUVUCtCe6HVztOaCn94fefXzRp3NBacIECsbro6ibIx/w0S5u5ks4IR4VjIAzrOW25qleu
doEHTPYFBT0HlePJaTvbwP6cXNvpo35VdnYKmxalZcD0AJR5eqVBdy5UCVuhf/PT8FIa/V74mdwV
o0Z8CdYweGA7kUPR6qpnR5QaRlNETE7JAGHGv5oAQBo4dbXaQWDeEPlm1yhedPOVJhq5NGgnZ5E1
GzNXyaYRYp+q/FA5xwEik5dzUwOcsXUAAVEvYvhfN998NtgoDwXNz74QcAubA2K5HQEcO03Kt2wA
MkFBWbremtia357gipzPRbTLF1o7LXREX6YxB01TeGydXrmucLRv4jF755V88kELY95StbnBXH0V
GHHrGVlFy6F/jhcfXmGF1dZNOd+Fqz+pcLD3OBC2eT+9a6kkWk/Fh0TRSJQUYridxkNWdC9xM8qr
pL1UFOEpdXkWYlgkgwfZlXA6KpjUJstDfx99/Hu4iYp1W7Pdmy3Whyw9JeZ00J2eXFRu+oVRcYJi
XYj9ZFPKcThbrlwX9JuHucWcVgBtK3uPm8mctgfeKAJX6+Ljvdz0wqGWDsO9YaHxsPz5nE6ec0W+
B8Owj9d2G5UBrZZ9nFQdvofwIEo0lHE24DWAtT9oM4aLkYNp1OzfU62mY+2PGQmo4WXymLsUkO8h
WhxTWsMBRowYcGD5Ezu4VF1Jr9226o+6rl6JrnhLY8xPjj/TEkNwluTS2SidmRzd3meXHyxYVnNK
Fm7Z0+hZ91rCXVB8jMN7mxqHGHkLgS19UJNVTYQSpw4pM4STI4griMqxNfFYqehlGps35QDsml2M
z/a48jTnTsNbBpzDr+jJBPZiJXUiiObtzD2RG4HpM/ttabIyVN1QYJJjIMQPrIl7z4HCoIPTLlLz
AWRcdDZkdKsZUuSjlQPSw01dCvxtTU1fylPT1okWUZSO4XApVmvvOdOZ5UYWPEp2f2psWnxdh2lc
mOQQ4O8gxZbuv0g+E1izGyINwAAhg/Esn54FUPCfzuiHdQ1lOHAW4VAbdX2gT4AUVe4z5MfPtK49
T4KmvSvkra707jA7kDs0bbqrFuWYiARImghnb5UA1smKQ4MB0cw7yBl9uuwiCA+HhAOV7stGL+U1
nKsgzbTkQDgcWAz7yW9LnNX+2AOHQTNQy+bOk3B+u6b7KDMxwWvkworsSauDyMOGlCUhxEjqsjzN
ah7RzFmbPWB6OlPIDDDIJzOjQKxxh9qnmuKtIFyMrgTmYj7u6qOuUBPIfvyYEryukfPSLuKzYWA7
Mxzgem0Lha+E4JFg7DWjh0QDrFqlG1P638rFf1XX3s0Zx11Vz/eTbGOMh25EJk+5lKeVvc5DuoWl
9xgpXJU547iNFtsP41CdarSRM+EGBBlzTFHcAvcUDkpVEg2ie4cW435CHwqYjwdBLeGty6uXTk05
ByFopBIiJhYGF+NbSAcJOvMuvP/zfzLM+rkQ9sHj0XAMrHYZl9Q1fb2b0UN7tXT0W5YZffuzpKW8
XL/K9qiS6uY3HtQ+z15arxvQaUzM055BwehicPfiy+Do2n0b91BAzdf+o9ZprZPVaW+QmD20poaR
19R+jLFtSEMGJBDTLPGNj0GNIFr0kju2nI/G3JV4lKMrA0MdhZkIJKpzHq8qP8Va/6npQIxk+APg
ANaU2UJpjKzNpMyD5ZGniF7OXqELLnSomzjYqonQPU+YSLGdByCOL3ZCsgC5mHsB0gRL0+BttOyb
eE+dwS6gudGiCCNsgnQWYssMTuc2bz9xxGFXnKp83aa0D/R2uCdGGl9cC1TKwlBNzsc8Wic3lAWd
9+gG9RKlLOA4T/DVWljrgygTv8LeIvkH9ExXXJKe/rn9JRmr0mNGdxN7325E+ppBXbGYNnOiqSBc
/B/uzmPHciTLtr/yUONmgjQzqkFPrpau9YTw8PCg1ppf38uiuuqVwKtGzRovkZlAZggPv5eXPHb2
3mvPP2JJiq3Hoe6Nj07aZGTtB45asKqnpGevYT9mLeAKnXZO2o73nO2d+vJU8uTm5Y21VLe6Anjl
uBwEsctoHs5zaHtbz2SHqULjXbS1vS/ZLNNT/r1Q1WItfruqI6pAjdTDVJBQq91LrqhnBxPIDrIL
MemhxiaQpN92UZU3fch33i8Sjm6PjWJgvUv1jQZlUM4xKF6aFmIO+dVwvmOreFcxnmZV8mp4SL4m
UCqabz6B7T4GJqpRZ755qso2iqDFjubEPYTaHdfzmixzjCeY7tfRzdtdPZJ/dYBxKbVn/UetQohR
s2K5EhW6raqINkNGKwN6QVK9JiET0pTyXKd159Ovu1e0SmLRtxFDIFByiFDSKnE71DkCXmiwgxuc
k8cjYRCUFIAZqh9tpxE8QM5gx7b8d7jtZl9sGqRSPxLMX43fbwI2Y7TAQHyPvPE9GoY9poVlU/iL
4DmrygMTFy58Z0w2PnD4FR2u+wKc1rGAIog/Z/oiXDNv57DP1vkyvzsphWqhHZ8pW6GTm0CAzKD6
sWNmBjYOeUrbh5cfUHWaK1KGXPN08nemaPfcQW5MEXw5AU8vj5q3KYroG69q68zumtlGcFj1tX+g
sr8hjbEcdLwjAcsNduZzmJjQh7Kk27rUByNXd9Dm0RP2SYHLPylbgruciJHknqfQu+sRnBBJODYR
ArDsgex8NyGnmC8JzOl91YIDQR/IkLP4DbvXyFBvpaPCVSAE2ZZKFescSvilF/i7OVHTD0OhrV8D
cIxZ4oeNuAe1qovCuggHZv3BFUL+kxXoac4iXJ+Whgf5y69clNUq9oAUOQM7OLRBOk18XWgg7HPi
wWIbivrS1t4BdYmnAP1wa9dlyBva7H7uaMeCpR6uXVAJ+ENcAj8jIHvIc2HfZGcCxVu7SSRAFQF6
1LgHlSyb5dOz3J8lll4AJCDSNPnfBUzp+r1xmlW1c8AwbYSB/I2sZi7Dr7iWztEz30PLb1bjOD+z
z6Xoi/ztYBfPfO1l3Q/Nr9i5p1SLwqR07lYFsUyeZuVzocLqpIT9OC79vDW527d18LRYLL03REiA
qvkgXZAAUj9EzwW/mFo4LUzFkjoYOu2erjakB0i0jJQrDN6xxFfDs/eIYU4hT+4zO9WemeXbSdEr
s4i2mW4ojB099oljHsPe/x7niYNxGyE5+gv7Mu6c0i3xNmc8f+XJXhQ9ynAK9ILr3kt77P5FhP5c
LkeUs/QKtmu6o6HkJsoz75wufcgNNKJANSOX0i6ee0oyIgwju2LXjT+biZR47uT9ysIoVJjeRwcD
b1N4Xrtl/HpKoRk3S/+WJcXJl6yrBAfxIrtShRmu/KUT29LIQEDa4rVLE/jbRFZbmzAJH4pNFnDa
zCU9zUvPzjuPnvtI7dy62C2D3a6a6sWe5U0Ruu/Ft3OLZ5GyeF+9GUb3rRdqjaKILeGGCoowuhYG
JFPpQtOxKKJYW9N0Zy+tge9Efgyl/zMuirtCBg8LQZvpVNGowW3rgfmf3pP7YWQeESh8c8TBuA45
qahylxThmwMyO6ZFiucJ6JupOxI3x0E1p/vc4Y5TZMXPANKYgKmUPY0DikXNqQJnZUhV8JjIXUcJ
GeV50fPU3TotZyX/NYqBhMvl4i1iWFPDglwASR7WOjQIQh8VFSXTV5VxOlRtsms71awoAWDWHGpr
ReBvo3xW/nXfgVHjVr/mJcDwsnWa9ggvKqXVyb6Ng0tMEdpqrOFKZFGH46MC9ZCWy012NKLUP0Wu
Xn1YwY7dOiUByFdqDKor/m+MEN5VlignVZ6t7bLBWi/PXcck7lsNogdvYBX0V3rhqE5u830W30Mm
wAOouG/bZnRLOeZNWmSAtBL83FNCkWXMUb0r71w+StZVooZ2ov2yXFawjBhrFMbH2Seozc7VHHmQ
Yek7gLf5LHCelGxjyaqzETKzCZMPHQsdcZCikr9fMq5g31kXdIQSG6Osk9XdznKLh4b9M6H2+RPx
mMJnxOWU/F4jku7Y+uIs1DGhpUCE5n4in2D66sH3AFVmrUMExs2GExp4vPYImmzDCVaHWxXtTmYB
YBgMG3HdPDEfjKvJ6B99GD8bN5xv/JinsZmZy7mfeR1bUKWW/6vhZcCpXtU7Yvq4LKEZ+D1mJFHa
T01pb2eTazRbbqbKOv/H/03VVVjBe+0Jh2JLoojYxsod4pdWqU0Ln3Bl5TqiON+C4aEH65vTOI6X
tKMOAO+5kb9VDvan3No381jdgGpo1hZ2dfz9lBUFX/gTbsHCmZj6nWw3xgzfWSg/U+HcFZG33Dj1
0erKXeM7OPE54GR++f072RWP/pMo3OxqUf/Ofpa1U6L99SNG+xCr2b7v6/cosfS7ICAP+H6zHrVD
P9JefU+79iE6yRX9c14XPxewEw8sREEDY/V3tOcf09km0ymAymcwLnUyAJH81tZZAY/QQNhP3x5+
l0M8zNSBW5vqd75AJw26/tNM5FtfG/f4KPKdV9k3cMUOIxEFSVRhCd8zgguQB+/SXp6yWsI7J3MR
9+ikLAUIq8XtHddBzlaTJMREJCK0cNb05nDnE5awpgw+FLIacDfnxLJQR6fAsF0FMYuZuIXBCG3/
KDRX26cfSYbf83S7MG1xFlwbEUkPI6UnDr9mrLMcpU51hBJAGZu7hA+RUYWniBRdWOBP+50HAaiE
hRd/xRxuYyIjkylvjEqRg7KukT4aYiS6C79HgiYUqFvETkrxGJLdA7/BcyW89ulXi3ChiKqM2fIL
PetFP4mZ6fEs8NoSbQE+fpnResx3A9uKIP6S1BbuL2e2tqxCNjxAWGEEj8kcB+iDFM+EmAIS2pPz
qSOU1N5nzZ5c6jNONupGuJACH6MJOzfjOzasc9H28RrQH3s3YCqUb65HyjvaFJ8tBUWHUVj3iRQS
yh9h3YjU7tDmMM368al3IwMyDokrTJfx7UIIq9FprJxYlsBVPCWDtet0YivgrJ8B8+bz0aSBus0z
xiquQoJekU589eqDAR1SY7zzm8m6bbinujoj1qXTx6JTYxDKdwAQMbuN6nXs9S9kBRoP1i+OrxSR
N/PjVFEgyd2nK+894o6OzX1NZ9VqQmvYj7ttpHNsg0600cWX7pMhOjYIa3W6heS2GQPnQAUGlIZn
kxoWbTN97GqEouQrbVc5HCOpm5t0Vie6WBQ1r3l8d2t8HSCM6PLTAT5MgjTb6bRoPlCEJTy+3/Y6
h/KZFiR8TpkBL1VHAmnanrbQXN9SxQgvdQhyxo3jOg9J3/CA1dFC8nNUM6mRtLAOHjI9307lc0ke
MbP0fsBv1Up0fbT6ndNFv3gydL6RKZ7jWgD1OOFfaRpcRcUGqYt/pqQgMfC+FiGcLFUSkBxJSlLL
sOWQ4vEtdoeCSNcqO07EYTDB8chYIkBxhC7bfIHGbz3x5WkJVuWDJJ9p66Amr4LYBgr3UNXrYVx/
LzB9ice6KttWGesayb4fJ6zDJwBcZEcmtCEbSpkC3lodF2W7z/VByLXd1mqg755UKenSqMN2bHvp
8yTLGyfiMg16YxsYxm2YNC+VICgG3NyEIxR/kDWkS5ccK+v6gfMOd4tZXjOcE5vfUSKIv6kOwfbO
h61DsamOx6ZZ+R4506NhEZxtSNBaJGnnwFmFOlordcg2/R23lWzwlkTQUobDdtahXN5NoUO6EPLv
2xZ+VZAZt03ofLQ9+r1fzWjPQIR7E6pVRerXExh0ZmePcZiRlqasiscRdkebVhP/DO/3SA3SPuI4
DqUYqBMETe7a0E5TdQimB6nDx3++sMgjWz3zahUBKyap3OrIcukyJOqvo99EoWPNtGbyZCLpzGVp
V+VHogPQEUFoHYieZufdIyE9pNPF0ZHpsQ6/oEizTHA+CzLVlVoYC6cPbJg/fZ3OTerxI11w1oQ/
QuWz+fzds/NFiGZeTfY95/CLScbbC+VjWHIVVqS/9W/K2XKXCXmj78UzlvzAJTAhyY3nfIS7Lnzu
iHjbFhFFv3wcIM7apvH9O4fLHIlHt2Xk4uodRitbTx7ZUEm/Bks5suvWQHtNSSffXOSYzwl9S35t
qS/uP2kexL/Fu9h/lzef+Xf7+1f9FXLx59/kr//5v4R5IbBje/+SeXH4btvvv2de/OUX/XdAy/xD
kD7kL4ebsE0S6y8BLfcPl+gWYr3jmsoyf/9IUTZd9J9/IoXlkNCyTXxJju0R0/3T//lv5oXy/5C+
csFTKHh7lvLUvxPQYhr5J8ABtAvXFfwtTVQfRxMavj4pZQrb//yT9R8yZFIeaPEjpzL/XCYHOT4q
ttZgsYmV3iO7ytfOsth4emuLdRq6beRsZ2f5mdSDT0U92GA6qomtaEvPQN9PK+6b4kdVcEwxzOZB
dfZbZXyaPMBxq+OutevkRs5TwkSwM5s2280pnhw5zOhOL1PPZ0KnA3ZLZr6w9YDv7gzYdnN6VFDq
EpwGUcvtJDRT95xkzRnH4EjucnizZ6o6o+yRTxDC/sLcws+qOqDvwZ4hv181Ro1elyhWnv4Tas+u
s8xtT8XMdmr5Bin8gcTlUuyezuhO8+R/mZPFxi6D/BGbFEErtt3ghllv4P2p2S6beCI88xA19boZ
EbgafEd8O/LIO/rqF96492N3axc81dgysZDzNa/ZoMAD+jByMIOdBhJ7AJKA+eJM0bDijlb4Vk8Q
cNGOHVCrFQ8WXve+e5mCZtzTQwy9mJjE4gNCZpHjkA4CjryMesU5YEzJA7KkwmIR6S7zJWO9kutc
gMZs9za6KeYEd+tHGyMcJHv8XKcBrG9WZ1At4TUrDW6uIDinCpSz57fpZsQFCXJP2049gwoPjX6m
wiyJxJdEWdtn0KG9oa4PHbxoqcHRnkZIh6n84vj2rVxAJD0xDpjjmj+3ZC+JmoncN/ltaKEz1BpP
XavmCd40+xBW2es0knLD0nLfwprcuUxaOvbUHSKOXBp9LTIg2D00bBD5D1ZaR7Qqg4kAxedocHYd
nxQcbYVcANO0Noi+QjuQGreNcapHncQcplHc8WBmmIzlh1vek/mlDXvk7FcDwIJtDFE0r08kc+Ap
gPjONOzb1tjvqOoR9CGBN5VhrgzbfqqGhjQftHAqnAzkD530jy/gy5IdZ9N51cEY7xxg404dbL2o
Xue0f609vIVRQZQpTaOj0/2gRRAtzzPfBCLXGtIcdjfKuIkxo0UZfr8HZN4cEutXley5u9xZGohu
Z4zPRgzW1Bz9g5jS7kykntu5RqlDtX+cNFzdBBJpEoM4uzJYTxrAPovuR5cNd71VQTq1lvTF9Dl7
NkgbMBKYyLBPpB3LyBS2e1XdRzJxr2Lfk86iN+sSw4EXPP0xy4GGXzQkfgjSR8cQ78Bh4eHBNm2q
9kJ3VcSCgYNNwzW2Xgi5r+Oe5KevUfSDhtLXGk/vaFA9l3Ny6GHXexpiL20uGY21bzTgPteoezZE
jyzNYiR0TmxFAE2lmwVMmPx2Jgt3KL2bMCHuVmmIPp40FvFw9QcN2Kc24gEY/8WWjb9zhJy3uIEj
mPyQKYs9EDcfkZYLkTgTWoWlGJZNXOnsu96LQoIJAPQvNPKfGs3TrEsAlK4DKLi4h6x296GuCnAc
pgiJcrnlNnZQ9Algm32VumAgT3lPHe7BJKKwKkhdRJBFvxwqCWkn8OIOoKbhqN0S5J+tJUMwwpm1
dWk1oH2N6JHLTdCh8YDDmnMJEudQ/i5D8CgDi5uNNS3DkZbrEXMVRew8ja5GRrF2MVaVrtoiXu71
d8o3Uk7mYj/2xJbm0f7purN1dhVNadQ0WNQ3Iy9SdtDRTRNVA0X1dBzR8KZ36cw1nNqwV80MVghd
3rTQF6NrISz6IQInqwCB3hW6OAJ7K3FbFmnrnIF6VeuCCXSxaB+MKOakwVbkNzVVv7wd6KUwRgoq
6mI4xyTBOiidRyj/lCjYbfw4DTYp/y5jo5/k34bNE4cW4uEUyV+Gk6IMFr/GeoFRmPQPvm+Vtw1X
YTkG7JAEynCEn7I2HrWkV026lYNEmAHHe04VDwgy76/mXN2atavuUlIkcffVJlW8K0MCDp4rbuoM
OAFL50aA4W2wWITi1AiQioncQzqoNnnCB9mpOMvPrIN3/jRwqDOS3YJtZy1ZekHly26DoX8MfPT3
QZb5hZYKqo4K/zmWVn2XcdaOLKjDBXcrL9BFLHJhv2k/BWn+ykeFLKfKLgnp3zgFqmmY1Uss6wAa
4Dpjl/RQufeCDes1tTHqOboBzUr2TtcYuPsIbtllcu/b9kH1UHhz+AJBkIXnZQy/LO9H4HC3cD5U
ALuFiaTZNhQiEE/jrtSbSFxGL52zOZMEltaBuzOHBGvNnpja0ua5lqx1IwoNZ4uTHnoUyQZP7JYI
Lwr0jGqWD9UYtkd3xiFVj7TxLv2LS7AUDR0TVVBeJ9W3CIcDSJIFIyD3wU1nemC1ePKWabad85cR
X/HK6QQZUBbNOAByqLMluPDapIuzUIdpkBsQM8YubAlp5Ul2ZwbkQMy801xbbmkldt6OgSR2PXfV
pHmFPfu7sGP3NVCAyRcgkNcskCRI02GXN6h29XCVccUCeOZmKMebXhb2as66984J423U3s8VOjSL
rM9lyp5salm2SZH+tMvsRcno4Xerfa6l18rojnblB+cC79dxSnlAjMmMn5A8pCT9sUpwK1AZgkBi
yqVdhwm2CbHeK5EGe4tUGWV4yLX2McAbRhiMKgzKyK55bOw9MzAvuBoG7FUkMhklb6Rbv0QC0HhT
wgSN3T69jkCGiBEJ1sQE1+uyodLAKp0dZF+bR3GDl5WFVjTq82qLFFmXxNNAbkEDJl20LjzxMUr/
p8lqfe0YyAeuN1DO6WafsZjUUYEMpnoL8LNezphm9JOO6x2B+o1kYYqYhaaZxj8poIF85XKEH9+U
SRM2SU+YtXspfwb1SMVyhgQyjnjuwvI4EZft6WqEPT2VRzw2VNS3fMiW/LZjrY5X8DJFtgMU3uZ5
XLdfzNEHoYrgMNSy3URuuTVKpis/J8vEDe+cBh6sJBWnXIP+NRxh1YQu1a6w7jlUC3VTcmA9uTaf
PJaBhJqns620WT9g9xx6nnUErivhAbGbJW6GJzRebrAcuLelMt6xRJvHNrbO8axuFY+Rdd19YBTU
lBuXzUOo+EqivE+saB/Frb9up6Z7yGHR4RKhnqDtqrMTIBvYC3dJ67XGGL82k4CwZfplFtO9UPFP
RX/eOmzx+OELG9GhyoNnNOQ+SSdu/PmH6/MqjuSfEASDDr/YM+3vjVCfQUGYxMFx2VTBWarqOkYF
UYSpP1reYK/tIMU2Ip5FZG5l5b22HvT/ufpSJcJV6tv7COiRGah94zqv7rLcV7UHzqBtxAEp4TQK
3X4TuP5aNTXMJT+66bVS2/J96aoBzLCrqFIvqWqaS9HkIBSQ2pu+u7I5Rp+cxYuXx4QvMLwhT06H
eb6LbRxtMaCrlR9rxgM1E3krvqy4kNvG1OlqD6YqlJs+g/LaDdPFduCiWwJ2QjaWOK8wcyBFRSug
E7REdfmuGYL8tOzL0kOtot8LONSPvuk39VBy01g+Sgqxt9S/Y18ijribJx0PiIFxtz32q76ZP2r6
my6IUS+VtumWUl7HdCEZbvM2i9Sv6ElServN4loXeEwDIx5+HpDDDM+rZDavVZ28CZHr7mtPXrr4
LeuHdg/7THACd3GvmPVN1OJ7sWYwvJOwf6BhJMAFq7MVmPfEhBiUbVystvR+WYbcjUJxLeFc2YAY
Iukz8xFhowU2pgPq0KrE3Hjy0R4nkLGLeqSGGOZ5iJ+WFf6uS267mpW9y6bEVMDmeAUzgy0ft6eV
UdbPsg/ODcC3nmhkiZB78CWGJGKI1DQkmDwnSQzPuKtTn4EiszAtNkSlmFQQ9OHlhAE0puVaTrAK
6274ySsKCYCVHEx5xF0FewMH14hFily6OcX09JXvlDw8Na36aDqE78UAV2x8uZrAJeP5o1KX3LDs
w+wMF6LYen5vzhM24k6yCulj/3HJ+mod5joAPvXv0gFiUzTBzrAK85zdEhKSmIEm/5iZrJplb77r
4xVeAu/GQABbZZZ7a40VZu4lREPPPVZ2SfMaZvbZreiM9mOGoAL22X6hM1LohXeTvrF4A548jQ0J
iIRtoHZCGZy9xpEBIpzcj8gro3uzK061uxrzwj34wfg6pO6dqr4zWMHdBA6YcW+42j0SA4cKIUV/
9Fri8XXmcktECq2QNXrVlaxtcVgzDNNXcAgDV9uwH8qSfrcoKj7iwgx2eJOCg8ngXRbti19mBHy6
ZuPVE9ZgjmESKIjwnooGk0g3YmK2j73AvlFE2a9Kk9s9owzZAP4ourbcDpFgY5rQ7+iEe6e1oEN5
BlffcNN4VXEJlbeNpdvfxYQUYGkcAuq1IGb0V/RVh0P8dw/T4MLLC+SZU7MTxRcPLvRmjHD7c8bI
0lZtqrDuN1UVFc/aVLMLZQbEnaWUdDMa6oifhFEXarzHeFbdfCkRcY8V5LfcBKjN54NADcBlYs7l
qicc27nnyTa9g0nX0LpL1WPSh/Eh85oZdB/sFtxrYR7SdR03HX3rkI7pttAmEJuhK5jvASeerdC8
Yc4ujjynNn7aXoVvvGacLgdJR2Iqce7R6jgtGJTakDk+GihojM1vhqWON7MK1hkDrcSNVYLK2JTS
N3ZNZv6QS/05BpBmAmOOVrMBl3kkTWB1IfiwaDvZ8fOYL951SI0PHFBq4weBg2E+hpMSNk8zmcEB
X0dpxq524astR637KSj748SAdDMXinV4Mz5RbA38vTXZImalfNSBENUnuh4WsJYtPxe39I/uXePP
VObZ9r0/jhzfvF8upqBz5stNspi/Zt5rFueYNkvquelNYQVUDpsO18rQYoVy3NnbZUtUXgbzmSB/
8uBEjYSyZ9/FjV3dAxnih/3pNJAw9P3RPLlJ4iCeje7Ky4xDbYf1WcmJxyAWPZPuik1maydsV564
+lZY7rytHWqeSHU3BNYtJ+kHnp3U/ojPGcAUXgcBmB0/cFOy7ZDJe+mkNI1YVMfmEPx2oE4obog5
8IMmfOwJkqBWqB+LhdUcN6T56S6HhmER4aW+hkZDT7y+ApPJepjy8N4acYoV3sUV7JFTOEvb/Fwv
07wb0chhbLk3RTXF+5K1Nwnivj6NZn7C/SwPmLTwdDNT080COiZtx7OcuFPKcUZsivMdwiij6N6e
JvdhcrfKsH+msT8/2BKukHdw72WBOXagDdm2HCz/yMmL3osMnXvjtwxQeZNb64rykJNNxVTq8uR3
B4IUCWS6rsxPbHTJu6KO2TbzwhCh7FbjCavGBrsIpc4o0NXCgsClczAxvFVSvVQ4Qo5tQnxWzMG8
7VUfrjHnk0Fb5JkjGj4JQDHr0cYVA3/nUnQW2TRw3tq2j0eUYgkrd3Oq7Ye31Exvi2zm82J+4Zv7
1Xio9F1fJFfFGXY7R1TixF6IzA5Wb23QozvF4E1i71yNznVqZvsaGMlD64+kNjvyPe1dGywAFkgU
aPnNncM7m1Diqsras9+wlPD4IDI24BUlbGStTY8kcsEj3MQyuPWG4DwOewdJjfIPosNz4mTr0RWP
KmESp/aBGZyMzWS1X1ilohO337u+ykAiRsY2zDsMCsp/8nsFPlEU6WuDzVt4h6Uq61OQc68Lp+WY
Jp8E7CCWWJKycEFbV62WjwGXNsfwod5Si0QfV0WbS5xvR6amaxqgx7Nr+BDeZN+2tdUi69TLfcPS
b90qHCmWsUxrfMreYUxdnjR2yjtjOqCEp+Tipe2r3WYwifKm3XZFZT4xw44tHn24GUFjGyefDdsq
jcmWZVUQUEvv0K/lMlbxGu9av0Q5u9QoNHeUj4UkH6YDtRCXsbXIbxdFc+maO1xr7FbThrHfmL+F
GtPDHEbBZsK6y/KLQFQFvmIalu3AXZtYOlLRT7csXxVb7LNJGSotX0gLtemJZ7X4O56AtJnZVcBj
LIDoupC2apdDvljHtmUtMMvhHoe/cxkVd8nAiV/KIlv2vhtscGqCzDcjyq8d7SNpPHCbnL3DfkzX
tetXx5rBL2x9G35Y++qWNuNmVT2DQRg2fsNpGH/Srkm7V1torFggqr3lw2tmBOo48o7eJRs4AoMn
9HfdHKBHAQ0JqGPGQBVemUj8g5dGr9I2q6PrJLRgaci+qy5jMWyzJHFvA9aRpAgOQTCmp9ikX87h
MtiwKL1LR5opgASqGuFWBDfswfJ9lfmfXaJuKKmGmI+RsYxcZJimvwTEhfKEAFVVE3xxzHGd4vSD
y5wT+DH0btylONB6i2ATYWwbWGWPwVtOcJNzLfZ305v3tISwOM9McbIHsLpWUW+p/eCtavJjbwju
/NaMEGoeexMzSYXvexepls8GRYFQRPy15WWs5LlbUTWZn6IKK2hLl/LKmvFMjTZvlx0Sp1G2OJHF
Zr5rEAJxIQmaTLC1szGQgHV+j/IdzoFKWNNmaUufyPdwk5TqKXdqd5uSIzHT7i2yqanvjIhnKywF
T37T9gouKm1+cdNe9VH7XXsZMZ0FQ57LC5LkQEIfHT++Yr3/DPL6x6DkxSBeTlMgoNOZYByYyreW
KBbdEjUcWvNN5jCQQ77UGrOLvcJyynczP1dtdKVvY5cHDSlhA/uWZAajZX5i/VNY8FLLau8PPuXB
9qpSRICccAHH1U9PhcQhDEcNrkYc38JnIUcSIEAuFqt5MtB3JNAHVnSo7djAZdz+ZKvAbdszsXk6
mdjPc6WPAY7euEJU8Qu1tZY4vSB23DTuD9srQDf44n2SkGcYBVi9IPz5TsiymVhFpRxApXR5INci
jVz8MD4tUXAeCjfY5nKg7ORhCqP+XLBcHOJRIBPKdWgvM/fH5Fj1sdxWjbrNQtvalbgUuqV4wQn5
IlvusVlEQrXKnwKgQU2dKSxDU0WWF6JYVg6kqZcZmwwFvk1m1WDUPuYF+5B0D3RyyxPWx8sw4KUR
7jENLCriE0gnNouIKR8jlPDjaKTtxqdYkPAPxWyLytZiYp/uJ8lt1ZmPNtWrfY/TUFlMYcnENZXa
vEP9L3OizcqN6foLftvHsLDNfn0wvS7laOsgniMzdPw5qfUe8Q/jCwXSDE2Fe0dRttVGBfhlew2q
VScnDJonKJ1ns4LXgNC1x9rZrQtHgb1jscDjwFi5XYYBprVpK63veKDmeLsIuJPBxh4c8wapiihy
eA1mVWxdhVgfjxOi1c6Ky+a5cNnrGl1y9JqOJX45nRSX91T6JWl6gMREgZu5i8/wAvfiqwfTbizd
C6mTAvMjeFKerytd4MET08jZNQr62DwqZetTiUrMVhfkGzbgnjVOt7C/iPnsoh+kzhb+17zpmu6J
es2K0ZCDeR06X2WLCmyNtBYZ3Dy34PYp6hpTAjaoIdvFK1vyYQzLPiRHdlUuPpTReTcWsBlBKVYi
NiDw9HRg+cXQrDp2yHaKitJ6y3duFYRKSAqlU/oJUqZ98GGHbeIccRqiy5Av95GD1b8wM+PIxFUr
esgArwQb3Cfy3oE8UOA+8yd4JJXX2vuuwogVQgrGtqYZ4A7Bt1lhTI4bnD2dvaFD3iR/uS4xiG6q
1n73/IzvLux3UYjIiH+ZekUrpdGHEXyVOrQx6SfJInxy0AlsNJ4m1q1pk/Zr0m/TGee9KoroFE+X
UvTgrAqJ0kEC4S4G7Z0w8M0LG5a+JqBnl2fDuAdQsWOEE5ZL0moJUdPE0DNx4WvbR6B8jDZN3gZF
ANP3qus0Y8xsPes02fNwYL87bccmr1eeKAjxd8bDyB5/nbhIO9L2X+eA4kD2gw+uaX97Vt/BSZqu
vEW0YfrUtHtTT2byBpHyJ8VmzwXTH0y32NsE04QNM4Nb55kgzpwX0CXFJnXDdpeZ5abO0Cz6pXmc
vB8l0/f9/9+yv+XarqAe4v9ddXH9/kqzP8NZjReCRmWefzd/bwP4y2/yV06r0p0XvnA921HA2v5i
A7DMPxxT+NgANKyV0wUC/V9sAOoPx+Pn8kOOcH3hu3+1AdjyD8tCojJNy8TiJP89Tqv9TyYALhjX
od5Ao1o9x/kHSmvGud/OzIiQtunVq7JUX1kT7WTfH6g9PnkkAleoQ1RFIvwWFdPY0n9ztj2oURKa
t+11wsJlZUTJ1UT9WY3h4qzN+67xn+yahXU5O4/LDAlw4oIHs50zTVozS8Ik+xXdYYzct2PxZYzT
Rx7NL74MDmyAaVGOKSmVD55jNLii20dNMGl/FlRLbkxz/sVOF3ey9WRPOVC9UbEZjSiGaiCIE1Z6
bcPW2Yt5gHqIaJUEqB76+/ibt/3unwssdD/F3/dXmJSGcPxTplDWbw/H37onhgkRJeKmtp5mi/Lz
xX4dJZqZhUkntJEO/vVXs/T78I9fzvIEnF/X8bBB/8P7tAgDi39FJg2gZ4WSSrVk1dtf6IrnicUV
ii//ZyFYqc99BuLE//D1ueD+8euzm1SuKWz+IaDOj/+NWWShX8AdRrEQMYsfDLN4mHzziev0DpI8
3vq8eRMGsFsShebqUnGR+K2kL8xJvvOG27SIbydy5jjVbv71H0wq558vYVeZNul+CTVPOI4GEf/N
H83qG9UZCgNw7zTTUdTZA4tMlvtkWMMUpWMiE0HoejfomKuI5ZOcEQ8yHYENdRi29ojFZuXcQBWw
1lJSck3fmXDNXTC8zORpQ3K1ZRuhTOQRiofsvH3puMuWkxcWfx3JjThA7XmWDSvopL9KFsc1+d1U
lvtw6N9Cm0d8bXEEbY89ed9C537lsScgwsG3RxbAIbePraMYkKd0V+JIdLhiICRI7MTqsKQW/Hmd
MW4JG1PI3YNLdV4X7Dsbo2iJnNMaGOu4DCr2s9sBtA/JT2Z0j9gC53hTPrMmw+U49PRTTzY/LULw
1RlowtCTz6Z8HN6gL24o67yAD6KLTcIWpCem3g9Eqhei1TYR61lnrW2duh6IXwvSkzE59NCKbowM
d68InGcV4lv3Oi7E/+LoPJYjx7Ug+kWMoAXJbXmrkncbhlzTO9Dj6+dgFvM2b6ZbqiKBazJPDqE2
PIFGqOl/G5tKu8foLWprX2gLuecs/4puIQwPT3jXLK/Mzrajdosb2MZd7R9vMJIHMoPShLXc1h5z
hUYWy3nMX+K67fv/f1CgTenanV5rn3qEYX3QzvUlih9iRo0ypwcxbGDuVv+byfDFQHEtwskHaOl9
1mN4MARwMezxFjZ5buOLwjaf+9VP3oPHcAIG3Xw7mDoNDOOSaaPoKD8KfnGJEd/HkB8bOIbYddrU
XsmeuSr1JNJZnHjAyVg9Da1CRm7h4llIh/zf84/5XwIBsDQNYJxObdqc4yb6tb1Bi7EPIfCAIE8P
VYBKFbonG0mQLI8MlJi9AR1AXHaoVUrEJKw8DR7OPiSIguKWaV7BTAtQ2PJPMyXg0lxdSJ9YHUyL
JEUs2kn94yKZqbMMJ73mIdiajBCBSIgUfBIYprHn4yE1dxiHRpo/oF+gEIlrISz11oFcSEAvULMR
a6dpDLSfPGgUaBJQQ6mJDS7ohqgoHxFxV3sEUD8ay+RSKpY18GyTnwr4Q8MSeG01YIvBQljgIbAH
nzNwEQXYCKX5EX7Y3kPUEVsq1W2ZjNsM1MQc4F3I0YrDLypQpwOkSFkZmDcm5s9tCyQonu4iDyJP
APAoja6lCO6X2XlLgFwUHEJcr8/gFPXbcGyAYTTo3AvgGImmZERwLRptPPJG+63TJI0lfy+JvQab
MBVQEZ37RFM3ai+8pnZz8bLiZDm/cffoGs4PJIMnD2RHA7qDP11vT4fxLppsZuxIU8F8zBBkDPC2
NviPwPIRwXhHHyzITL/PC8vzxVZJAg4Z6Vr1g2nN3XeicGEAGEkAjXQh6obijp0fQJXdDIxEAiVx
jeyVO35P0BVuwxwAIVYpzBe5S5QmbqmcnXsI5CQEdpL9EQN6CQGgEEd8swCiUGSseTMuvSalsE58
oRV4lmiAAmyZfQpSBbTK0yD39shEHm6cBXolBMHigGIJQbJgMz1YIFrgO5F+ndaow1dBaTAwSn8t
zXTx7DsLxMsM6sVkqVKAfpEgYLpAXEaffPAUgEkRXZv4M8OXX4oaMntBygK7aKyebpx9czaeGETh
AvcuDeCZDAANEoSzC5AmBkwza0KNxQeVg6yJNLvG+Z9ig5sPF8u+Am8zgrmxwN1kYG/KxMJg1lxS
cY5Uq72aX2KuX0uDkXzB82M0pwiIjglMxxpBMxTiMR3RrxTFcxsBhgS+o5lgMzAe/cuj3Nyi1T/g
gNjlfY1Tj/AT4W6n0Tm5YbTSlK0WTB2Wsq1JUpSmEHpAgJwEGFBm7gW8NQ9IkN+7Z4ZRbx7wINiO
u1byYUqwQiCSQDdIPNEvRI1tHOBD//99fHv6kZqBE2G839XAiuwgFYhtYpJUjH2XNPfBlN7gtnCt
ZJa1qn9FgqLaDMLXqSTw0cRN0sFGmmAkzbCSvKF6HWPW/yBUfFhKEqaSB1spgbFUsnrCwb3NYC9J
GExdlR4ydZ8wOgyi+r7mxCoVeBSuGLGIzeLD5LfDA2G6dXOX2cwfoT3lmvoE/amHAqX/ECge2zJG
5yieXZdOHWYUdRvr2Bx+h+aTQvWx9kvMFybk0SYoNQrrc+emN8Fp0lXTLsFAP6L91tSxufhO4Fr0
8KtmqkSPe8rDHiLhW1GN/H+4enCvfLxYxpg/E4B9qDQZHT6Wfv+irLsKE4y903CIN69EXe76lGnK
9OTymwwm36/k3EWTHeXBTs80cg8tKD9sJLnP+U+ZG6hmWfcwvBq+Ro8/WXPnOoFBYRwOJSi8KQuu
tqdZMXThnGUZyxQIYQpSWD16WyTjm3SpNj0ksRSiWPDo8ncwX1/HDH1cqGMM7HCT4P9E9BmziEsf
Qkgk4C4i44IAcDNZ4cF0xvcg8c4B9tfQtFcsqVb0LpsGJwzP7b1+m/QPVkNFGzBxOFDSEmhpAUZl
mEN3eYL0hGxwk0aAhvEWwyycGvCFyUZTBsXkfApT3EeaVZs4f6F6zyC1zZyvK968UyqLR3sKFEqr
PWfizqJxj2G91TDfND7PggEXmNODAxMugw03OehXXRS/y21opjtNHRv890E1p0nU9+U4PhG+t5t9
eI0TvmKcY1F+YhomvLc2oOZ9GklZ95Pi1DDHIAT1KweQ2WXzRjAz5RLZ0I5vNWRLf7p9DMcCezLq
o73rAlIDaZOidBL8jC710VRc62BTqm9IY2w263PvEpaFO0ifcHKmuyHnNsn5Igiy9lkyZfD5Wh7L
uPXO+oHAh7Xy4fj1vEkM9+AqjAdMniRre9t24JYNwSLp14UvNYULGMEHjC0gnfACzQi43vJdQxGE
KVkxZczX37qgFFyBYsQFMFp7jc8T7FWpQc8uZEKTgby+JqkMrnYt1+zUvvv8ziWKfLgbYRvqa7zQ
TznMQ8qyDSSWDaE9a82daxrcydHwAMKDVsJ6iLHg4fPoAo7i4aBpkRGnK8X3xYqZZiIidN35RZ8G
FTxGyuUdWlxez2G72KCsqKnU7D2ScXvLKnHx4TqSYb/R76KE95hp8COpuBg86kcFEVIfxshazu4c
HkKIkYqimTznfaVJklVzn/rjU53NDxPXioA4SfQ8bJJg5y5Q6YJqk+K/XCBUQs5e49iBUUG8WYSZ
E71gwh6Ww9hN/iFLwfL1lzPxwbnzPy2S7ca6g4lJpA/DQ1D8gKGniREaDVz7FRE3pymD+iwYJgx7
7F5Y5i4zj2RXU84Hu9YeDzlUzmGCX/NtUq1NIDeraRumvyO+cCP6nOe3itjxGPNPORTMdSbQT9ws
MAs5iI95kN707zDJYR0DddTnmWnwMPGXB016ANu88x2IWN3w5EEabTRytNLwUTWgAHbgkRKycx/z
HLLQftSXUw+3FKIVmWrVvTeIZwuuqTTd0wjntIB3StIDGmQuIb4LCx6q/kdTa/UxOpRQTUsgObx+
DRVhiNlVFxUC+Gc52twW3OzxvIF1uZ34qpH169u6ZYGrz3ABrXWB2jqBsoksscmp+VKDiZ14qmG8
Lt675jLq99uN/Qtrxu1QBTsP3ohqG+yC9X4Im1Od+ZcFguzExoXtFTumUwZfFmiOPm89++IjktSX
gMszlMOkNTGmI3feMi9YLTVOKH27V/iMYNmaiIhjJoNdEB5wSF0DNtIAN1vwkvpi9CDijpBxRwi5
DaRcH2LuYvO3zNRhHu8bVcHSOW9dyavBXuk44uAxPHHqQnxjeGqebfR2Yl1Li3cxAPsHjSMI7tE+
A9Ysb0bEEph9U7qyofy2znhnk4wxNO0lZaNvMySeLMB/hF+muX1rEQERtxYuSI9gCGtqLT67XVfO
D3D+buncXbvShzms629qLRbkfgzZAzaxOXrnJZkOkf/eimpDNtpZVzGpRhpHcbGLte5UguQUoPM8
jaLi+NIQQjr++wk9NFKJ9eg/w1bYi7B4TPBKV3gdgjwD0+ryy6Ke5FAjwVF6H8KEVA4kCG6Ld0i8
6C0e01shIHCJ6aGE3GyOznUoGYaM/Jdty2QirG9tFKFDycbhI4f/bL8EgK0yRV3oie/MZClTpHF8
qTIqC1svpBv+wlg2b/5Uy0Mv3AKAS/HRF5jlG3Yvm/Z/GLXGUi/VAUoBfagwmEDP1TXs6ZaNOTub
ojnJjPEvaVy03ihrBNhrC/41zKGnAsCgDxfb9WC7aFA2trXnSaOzSzJOgPGPhMH1MF8t+1KQuomb
j1tDo7cDGNw2LG6sYhVwa2TFGtNtZAC7K/fJcAF4W5C8HY30VhrunWrMt61VWo6euvphv5/94LvT
UHAfgRTqxRQBBsBwqnmMJCDEYcuFu3TWqY7PE4zxQk3v8B+/cbRDV3PMkVbv3aqLu7ip9jGU8hZa
OfW6harVh2FewTIvCjoQFlaxMb9AfgcFACDErV87xRfj4mOHeAoy40Xa9Hp2rL0UDZ9LzV/sIRkZ
mWDisovSjT5GQmjrGFfWREreBmoi4YUdibPGq9KAdumAam+JXoDcrniycKOg5ufyUBs6UNaopVAr
oaHvI/D3LiG4ta+yredkj6Ocu2OpKfSjD56n1vj4EI78qIHyhUbLL+BI0MROAF/BzpNThmsGndUI
d2auYOgggkzZz6B/Uwh/3bdBQ+ybGJz9ghaU2IQOdEuj9u7I+sOeo30vHW89imLSThekjB3NOWKr
gc0Cy0pmXOHG550fxyB+wSOPOnmiYbY1VT8pNXVmKA/mMOEVWggKZkq/cWCwg5FY48oArACrNs4o
Tmm2TNj+rO+3IuAmoZitfbYOCbe0nbSkVvioUNMbNKBHAqy2ktSAidX8RIpAoeMEzIxrgGJlJGcg
1rSr5Zuf+BpY8acyrCvHesWcfxvhPN2E5BVEcfhgLuaG9hgfJV5yaEf8ULhOVn1LaC3zgzYftyaX
3eDIa00qAsSSXZx7J88cxs3YBH9xwcXXEoGRey61dtfelpngGK2T70hdIDh4X+kYBo88hrYkNYI0
HAoXaNfcYXPyazlP4ZADpEgO+mZnfHvt6gVKkHgMZnEcgUtaP53DMiPiSySo7NL6xc0PTVLv2swE
4bL0G4mxygYDg2/GbU0YI8Rdyts8LiHvb0qwZzOO6zwIblmGrTiNU8RL3oXxHgkYGUk7U3QDdIVU
oA1Y8xbAFtAJXqu51+KL98qhSazobOtkqXe1V7XAmrhER6Idq/w2qPbgTf5DPyAanXInP5lS7qxe
3aQhTRS/7MCpmdCxIccvm9nfsBsmjrPdOrLI1sJiBel5ZfiUUQMseX8qEe4wuUnj57YPHx0ii4CI
h+RTMqeQgzq0Kn5c0sWD5FGeGxsaB7C7JVtugQskPOoWJENxewyNNEeS4b0FJcOgtAfz4xN/ump7
gN4M4a9CA4ZkOMm1QSfQZxPmsBr/qc9sKU7QN6cLIRxaq+mhvaubN6AfBaaG5AjrtcBdZIg/1FPX
ceRc8Gz7OfEDlFtWzKCHST4g+/OoRf69+9EotgCdil7tcvmyhHnpbPgSrSg/HD/dBj2yTqoVwwrg
OXC6rvHQnfkQEH1b1MZdHL4nTfMhQJmtA1A3DK9/GOIaZBG1XKiaTO2P/VoatDiWObs7Q/jNloBK
LG1GtWxTHbhEli3mkSH6aIX4cSp01JGsK6BZqEs56ajDO9NqKUq9tdNTH8xtjvoBrQRDYDNG1tDL
W19Wl0SWzWbJw1+nRJDBm5xJGEB5wSGrxvZSxvmzMrOnFCsMQ0LwvNlHYzEONd0H352ITK4o5fMF
uxYkFpT2HbuOLAIBPo/2V4npdtORjYUjwwZ2kuG0Rvyx86V+36aMZnRqmp3TGQ/I3yFvdZjQZLxJ
ekdcKvUzKta5FFv5XoeMREX6z0VgCD3u2a3Mfx3O3dUQZP9E1u8jj3UtLst/hqPR6POvYgC3mgia
Uj7MPVxIEGmInXTgmvVarRiBxit6Y+U9mi1a1150oNjnGD4VmtrB8DaRzZ/IqZGBxikYGcqBZlGL
P9wMRDERT4oz1I6TeJMFe4MfDr5xXGyGCrR0hMk/MtSuCLJTrJIXeD7xxmAi5Gf5tYhJ+cLMz7jc
aSGWS1xSbte/tIvbbNucETt+BXfvBgzWh5IC0Vtq+jWOjoAYubn6y2L1VriIoJbR/s7OquuA+jJB
rszpF/X6GoDERxampyRka185xtXpcTxU1XIhBeuPTcdHW229Ak6XF7hXAjBw7f2VbnxJ0XyAwD5m
CfFPcuru7YakpaVYjkHW3aVEhlRLRRKdOPUjCIp0BliPams01349I7fN5lJLDmjjQMCClKj4FDyX
ATpinC6yw4uRtU8y6kzA7xoVThOMV8U1GeysCy8JDpWdEtRQHMKWNPEqjrT64DQkJuEeZZUc2G4/
SGhwqeGIXWCYr2RZRTBFe318ggQ0R3tndzYKCKo/EXbHdp6IDpW7GZliI7xfp5bQMyr/zaTqI2Hx
Bo2CBYE9f0WSLZNZD6wEo5RghKjfBB2B02bjvsrIeJnz8biURAI07PcsM3+NCjdfFWHk7V2Pr8xQ
mEWD4juVrClKwz624/zWmyW4xiD5dZYQ3AhMznpEKBc69rPygOiV8T+7h2MqO9iZcTwfIiO/GW1P
b12lp3y0n9KswHY7EtnRCUwY3Xum0GZQXdHvuNGpm38HL+JkUvvMz+QhyrwXsAh26WvyHq/cPJs9
VQBvW4yaXvhQEJndplsa063pD9jzCuKYSJa0DqS/vDlY17q++FBp82CUnYMYFu4ecUuvxYNY6qfJ
Vc/FhIyg6sTTEsGFcRASeqha0P5ztsV2eI+H9Z9jWQuwU7mpCjRnOKK+Z2gPSBdr5jEembyRejF5
yFaqsE6hWSVrgbmGiWX7XRHbyvHOjz6UBLiE6TO0xxSNDJFQIeoIk09i26Sl2FoRLg0Pieta2PNr
3HGvZaJ9yQvrawG/abfed1FUX4k3nSXWy1Uw/AnTeNR1RW6rJ8tE6DPZxInY1V08tG+22bfrlnAv
NxHTSlQpdmU8JEyIsGTFATSEKI73lYheh96UJBaRWIkPoUY8asJ1KknurHD9yLm1D5aR7io/ZwyN
SgUNY8XTznNC9DrkQpItybcN0o2PQvYZHdkuy51/CKmNa823jzZ3hs4CSmJbNiXJE5UITyN01yrz
kydjXAiprrkcbd9Ab+TMH0YszZ3lD2s7A2Sa+L7xXk3WMUw0dtUe2bkhPL0JP9orlnGXaQCQpqyv
oOPljbF7H9i7K7q7JX1SM6c/B+a2S90ECsZ0UAO8w8SLX5spffdEk94HnpWdlGGGXHEQJ7ymu/pQ
fhGp8OYB3bZ3y8AGqk7y4jS1z1NRfkcoyQ5T2qzrWV7c2fo2s5pqpx62bNYRdYz0BNqGYS+QkH0i
Bx1yspY5eBhG+5w4FrEA8kJ2DASM6Jq4I4ShHOz9sh8idY/L8bc3IhbBBg0wl8E/0yBwa0xRg/Ap
T0ffC2xCIAt+hGkpGVHypeKZSVdhxRHemKMJAfcGpJahKWYyavWk/hjLPyuxHIKa8n9LOT1bwIBI
diNmMSAOLbGp/Weo3e6NtcIzgrbvNGjfwvHDN8CuBMnWDsevQedN9yq688HZU36npx8We+0aEUSm
fRu4K3IUdMAHAHmbxYvrA0iNjp2crmYdzJTe6jGI2UD1uC7TdFf2OcKsnszrtEd8NFfjdynsXeO0
X6aDNWUaQBKN8sz3spec0LNRPfM64tJo7qK0+UtsyCAMcBQmY9fcVTXSfaJejxQDEWEmLGoYOl70
P4EjJ+TGVQikvzgmAbYDKyBjp3jR/1Tqr4aPMvbZQ9IVr1ZWflHWv/Wdfb9cDTvZm9nkH4LeQxSM
QP7MsYNaoncBbon+woWH4Fob1Qu/f0oVEBGLNW3d5I+ocWkKoa1YsXJXC6KrHPgkNZx1Z8hmYhYj
L6P1gWyYVPXWe+LU/6KEurgZZlcAgq1j/dqq/Ita7yOVxn5iAN8O2kuO6YnroXhs0KSrxD4qFXyB
5/9HRtilr/On6qlJRLBtUB9OeXAceQNrJBurPnKajZ8BT1gYpvKFgApL+7d6RNDIwIpbho43tSO+
3kF9w5ZwtgjcwnNm5ig//UPtL+PNm3OGy8jpV0Fa/Gsj5wIK/jMqlIMSDgtN2LBTEC+YvlNaW4hx
pgN0OBbWFRUwk1xmOv8/LSR6E1NtnvksPvDKcxkF6jAX10CJdrtYGPESiD+bwsXuLB2w/73Jdql7
d0J85WT4GHe4/OxV5BcdcRdrm5saXEH5VuF74J4qznaeZ9eRxeBcF/gnYI6zocPcNQz7VKZISAng
RCmmeUW9DZwbTBFC/lxPnGqI9PG9laesAtqcQhYD/CZw8e5b/XF0LZYSsHxydHd2QWZq/D7rJdxA
1gLLIFstyPGmw0ggdzaPL1Ax3xAK9DBYpzcE4AQDWThZELeQC1/zK8Y5XLx6zx6VxXmDbbMp+Q1y
sZ9SLsFDNUBjrggJC4nPYIvhJ8eeeMZj2fn1MSKbgqelQJGct7S8srib06ncVrh3z25jFasWwpFs
JHNuZhkr4UbXuWEtxGqRcYqDTwM+8lQIF9V5ofDNhQ+WS7ogTr9P2fCKdWJ58yPz2g2wIEL3wZLc
uwVkNFwgsNCC2HqoQIVYSXXvyMgkN0ytvS5Bd6omjn+BK5vcnzmb14nRBgC7uUTl0h0auHVDIKhW
Y3VleQ5NgCUTnqSatMSWMNuOQokt9dbmw+S3eAQ6P2/SwcIP4Rhbq0pAWQNOM/EXk01MbRJuCDYE
JGzF1wk5LEJ+Q/1f+WE+YicW5Zt5IR6dcSCq9Olgquk5KoL3QPj5JvemfKWEyYti9StP1hTTVKj7
PDXhRDA018HVXhQitIab6YcfiaR1J9SX4wiwytI8mOVEqmIFRq5nmGW35UUt4+vQCNx8BrAPdx5v
YZS2K8dxFgKavJ8esV6LxxxGePddFx4e0tR7ZOJ3dLr+BtgBzAoHll+BYLDH9i7McWyoO0QqEDbC
7rE0cblOc/c4BYzbzCb9qON4m8WMhJum5+YT9ZZRjUf01PCW1gvD1Mr416qEOaBfv9bRtC289m3k
TFnXjQ3eyws4lur6IVIJjiwXqlFRlB/wM1vokaWiqnH0payoLGP4kusSSyi4X85hmeFHNrjTzInL
ED8tnInJPdfIA2paKVHCVEEtx7sGb8UKyy3OwzW+7AhGWPAj9Odt1qwMS4ORloHpym+Mp6Vw8EFn
PR/XUyd4Jtjmr3KdjZWN3EyxIN2CR9AbJ/LMGt4So0k3SUgfEqrDkCjCrahKO3pocCioduwxZU2J
nhhT797O4BXWIQjqysnDFR1jCAMtfMn7kulwEhLGNdgL3j3znTlttPHVQNfSGIwVzfnK+I8hoN98
/f/d5jPtdx5br6Vd40WL5L/Zdm++Ybwoc2DcTMxmHXFRxJ4JahU/TRz+ca58NcDaRu/VWn5EHECd
nTz0tgKubkWqXGQTa2lmCdRPuTf5V5HigeZIaFNWmc2muJ8nd5XVhjy0pXn2vbk9FCnvZR+X//ps
ALpdzzgkLWhjSRN+eVV9J5ltiClC+i8wfcaWPIAp/qjLam/p/baRLdYGner06Kv8aC05UDS3/Qzp
2xfZHkJZPhHB+x12yafT/InG5InNThYiVUaU52Ch/4B8TRphDIGmJMVPGuk95vR3FAdPbQS9AUbl
iaDWlPuWABFFYFXCmsNOjCOGZO6VFDmV2aoPVQ3P/z+YxIInVVDjTKCY0V/nkE2vfQTW2QsfbAFR
vZPBt9vFzx5KFeLKkRBI6GIOI3rXl48YDPehUtewzEegKL+1Rds7NhPighzfbR2sqtB6rUJMj6QW
p01wniOjP+dZ/sW4jDfbQlS5NOIKv/W0VI3YTQrPqNZ1RGB71xnA7WNcW38pSYBeLijE+u6nqKm8
9WnoV/mXAlnw//ul6ukT+firYaCrdkeTFRuKI/07VLyH2dibK1zFH8QVmfjo7CPY7HfSKtaj4bKn
KayXilzH1kJaXuGRM+geVjaCJpCPfIRF0IHcSc3tWDMzqvAqEQP52YTxVY6i3jtZsOxCf/nrMocO
alz+xqUhgy1k6gZIUr+YMZ4lJnIcFrGBaHzS5XtETYDu6aRCvjw/n/6lDE430k8RcIFsN7+wJFzM
Uc8VtvUQEQsmgcSFiVj5/oA7fog2gx45lWZ2Ey35dbmYb7ggLlVY/JROtwXt8whW7xUIgpEb54ms
7rbwKHIyng+8qA9S1Uflpq+KpXTnm0x8ukeHbGWyOdibj1+KMOudJui2k7VjpLe3bBadnpoQzDf+
k6Rz2fwffsBmELSxI14GZV9JL9zhg3hET7Huz5XlUMVlxp8XlXeqnX4LG1NH0R3rmVRxIdpn5Owu
0j/ZPfd3o82LZjfJelnmr85vmE8kj9aYPN/FtvxO5/nX6u5L3FZrWNH6dbCgVaxg0/Ovg9M941iG
uKIv2Lpy1WqBSEMwKnuqEE9J7LFFZmKUMJVYc23vCtCkCEWqepUh28gtUDx0WE+eDLexwxcHBp8Z
hcmCd4Q6ST2wU2bx+//LVjbIKKp5ZH7A/4/Tp0ugTfBxVaBM/j/s49wH+Eo5ggsKKp5Vo28R2jXA
k0oDixkO6w33bQi2MYpesfm+LX7xrBWkwdgynEqz7z51uJ8IDJLJgE7O+pQUrngwOAASzG8FXtOI
OqKa1E+DFhcsYUwkpf+Ti5GDnY3FVIBotGdINQ6oEFn8i4lqRD3Rbn0HZXI5k1Ta+0a56sJ4HRT5
V2XIlyXoTtPIwaBy+0fgj+6D8JRjjUqt4ccHx3mkSvNn76MgmoBdboqS+bucvR++PX8tR+s7Tmxm
izbCkYzdeu7epmoregfmGEHIqgRaOeDH7Quu0swORqRcQu6S+nspO34JXxEgW+7NDqdve+ktsTUF
G0ID2eDWQCiLPQb2q7E4FUtZ8lKDMLuWDTViTw3k+u22dm33IayMz9L1i+PADqToMTlnnv32ZO+N
QDf52NwxdRF1nxuVd/adjoScyGUPNHy3lXZdWi7kBdJDvST6lTIu7hzH24Hw71gHDh/zlF+DFqsO
k4sXa7Lgv477KnRN4vSa35SRyGQ5bxC/7gtqYv1RULJQ0UFSSAy/hciGrGE0xr9ucck24T9msvgh
AJ9SL0JYNcM18y8khGbyI0qM54zBVZh/VgGGt54cVHYWIMaglIJ9AbBeJCszboMV7iCCULMP5C/l
CSZBvppxv/LkBU83j+kELDZ6onmc8k08UTc2fJAJ4tRyQUM5RQvwkDH+N/UKBEndB8hoOnKn3HQn
5/rQOMMHab/f/pKdw5YmREjBrNLBkqNUu1MlOinBB8kq4tSO07bJO02Hyy+iZYsrGgvKZtt9L4n5
byoBx0k1nTyD1A/Wi1bfuMfepEtEQQwRnjvUDhtAkg62sPJqQ2Da+J7HdsoKNtWMeigkk2IyIA6F
2rCWaB5wPruAdLV/E7fRtk/TjGI2svBUMVWfA5zRfRJBxMQkq+UFT0VoxwijIX//X3WDEt0ayJhX
oF9Oow/HnqLkkk/uex4HSNIszpsebUsbNek1lMY7Ev1+N5iVyUdtvwcp6yelB2gR3JpNSZac54Gh
E43nMFWW3bVAvuRNXUhx5I7MItO9j0llZYTNuPNdMBRN2h9Mmb2EAobrTA608OO7mFHNNpb5wSOk
Fu1MbQKl2swjLr6pQ5SQJuwGFMyOCZKbOmPVeWgBhGgJRIINebobw27X+R3+xhFQ5tEGclT784vo
ta6zaU1ORSCevWG4a89llM5a4OoEqW5GMmu5LMqurtS6JHCKky+ps7Op7bapzzHALDrfQ5BhF+Fg
u5myT4fRznMxt2QyhLcWfszW7dvffPavtTV/Wo0ipsZxJMdx807rRZEbKR6zsForxwU4y/0t6DPX
ZSZfmIkjRJ7eMtkYCNAMZog9ARmBzmJuuJM9OZ5bO/ixydfr/NYnu6s8za79mjWmAekwHzZuc0wR
T/JzM5KfB1yBsyRA5XEx2uLDp51gJ3jp4evd4j5AxQPA52jRIKzSqCez0suyzVJGw34K6YLTzB0u
ykrGCxIznYzQn+D9WRsH2dCahC306sAoWMQ04Zm9Ee2BGEk3Aj9zgqjhwAOMgE3N5Jzp/5kmX25d
lzMKi775FVaZeZL0EszwyRCJg+wuHR+8rk43bmzTR6gQUECVw0AxIgJO2rnc4ZzpgeWhCvVDsPqi
nG+2IQNYVSDhbDOjIgzFeUoB0XVebCDUthI21x2GcBmF7CU90h5M/ya5rNah+hy4Th5IiM3XePSD
DTselFyu26zDrA1vNvh8/OFY/BZjYU3E8ESFL6WRi7tFZd7OoiSJ06y7NyZMMe0cTmvOo+yYN0X6
iAQMbmblWCwyEeGCfWmZ48fxA5IKVnbEAHF4M7xtGPjegNvd9U0CnFIVmqUEGaNvGBk0hqnHGiU6
/xokdlNLhy3Q/bJQK9txgEwuWO5I+irWVJH2ZgYieAaxdzY6lhGQILS5uj0HssuuRbnvZOyxa4hW
s5LNGqNEtrPn1kERXjPLkN01E/68N/L0feaTOqnFfXNVlO3BpOVk9CBBUqK7lsAcRys9z4G/kHu9
T7JmOIcFGsR06niYTmbMN4wFJbwmDlKysnD9PYPL+3KZr6boAMF3A0g1Y7jzI9pxU/zMjMx2MUbj
zpyaR/C0cP7hn8cjL2/MU4pujtUaudTbKAnfpF/iPMmMjwmZwbMXddHRZRXfWf7nUP1ze+ab2cSh
GLCPWPuxeWuicIEicFkAYvWSxqk11SuS4mLbomojkw90ZkwSTaoYW5T1MO4QlRBfxIyJydnOtJl5
UlUdWEpczJgsG8g9W25Udy0tjHrMxIitsVcuXMKNbXnyUtgnp/3JK1iPWdWyh/YZKBNiSnWMY6Im
XM34qsj5isOIpbu5bNB91acJL55IKR/cluDbYVdnBaebCbs5VMWpXjJ5l09PHATRHd2UXYzOtnO5
0T3Jrkp4Ek8zTn+GsOyUbQVSKLu1JBdxrhEN71Np+Gb1VwBbXPfMAogOukxeMdESpHeCoOcKztHa
YPM143Tf+wPR27pBPOSoy8LAx7+zUEcmFjwm5H6V7X7Go3r2cRkyI62IWk2Z33dYUY4hUyPV096S
wwRHxpIzlRp+chdOHlzqsNuoaCm36RxeapbgOGqAytpLg4iWwYcyxs//32erKIjXG2FttcSjHTwj
5XvKVXEoO6BfnhSfZkiDbZaM1tHPNtsIENp6op/dLkip4Qh6u7ikdp7CoN+rJaPjF+hh2p7yJGm9
bu32lCZL2/3EycbC9bJi908+xewwga49AI999zJK9tWDUDk6waQ4NmW2m7TeFPiGwQeZKrpgdKW5
idzQLDiBCeWI1x73/N5flp/GmeCmIB8z9MGbiPCqU5qWMYn2s0AhoPyUbnhBHe635kA4GueCjeTB
zgb0rbWp6TdBsFct92YXll+ySaet4ZYTfwXpUqO9x2/7BAyFylzffy5cQkZCzBNrEW/rXEen1fPa
TNxXvg3sJYD42evP+yotodLHHnpRH89SHF3+o+48litXzmz9Kh09hwJAAglgcCfbW3IXbZETBKvI
gvcJ+/T3y2qp7znSbSk07IEYcUplNgmTv1nrW/ZoUB003WEAX4BpiD3T0NG02Mmz16FRYjd7A0/9
plrqtMjaybz/1Sk2qH7/QIf+mSLe2NUsfrN+eJ4cytCguzPM4sFLGRN0RcNHVB3KJ9TGAzKyIcvw
FLC08NjVsL1gE0W4oouu9neLC3mf3EXrk9UvDNpJvrqRnqSUpF4FbC+MHLLNMqtPt0GJaIUFZikL
6VJMFHLrdLzCO3WDG/kJ64ckReysq7EeeTNGe3+ZgJ2o7Di2DeV679ucKTP5wrP5PPGj3BR4lhCF
UxHL7P004YVdJwuS0mBiVFSNGvlqXKgMkx1OeLmbGt/b13OD+zBcp0raOkacPFUvwTs5mTuJqgun
eg2rPhbhvhrhuLsDAYIqXAhWcm69Q40E8jNhMcN5iPIMcXQIOjKxn8qYs7bObeSjs8l2TvBXzSH8
5LESQImHCWZ7si8zcoyxpNzgDGfLHhDhlZugXnltB5EnctfLMO6g/Pzkn2SXUOXy0FftLW2ra4GF
ZU3otV69QCRkl5+Bh2ANK6L+bmn9jQmtEHwZUibozDpWpPluztFVsQ481TlZYUtonAjNvRZOB4gh
cCkoc5EAmyj6nQl2eVkSAVu4/ihikIqWyaIV2AuIZAUAywTvOlgIzPMOlzKCD5Cm8aFb0E8UTe7v
IiufDk49PUGQyMj38Vo7v/cj/ktmhoeymRo+UjQUYjLqazqpG+UU7w3SQURTffZtSck+Mz/0kSI2
CI46BmKCmTuUkRshd8SggH3dui4T2gH5p2sv38AQQ93N6CaaCTtIG6LbUMt3k+u0afSPoG1pnVIc
XWHpHKm0ZKSMTUhO6SFysy+MXQSuzRDAQjciwg7N0M3RX1IRn8m099aJCXgfYZja2q3JA2ni2qjj
jmFRiS2J1x3q5YDcSFkBIVpYzpUNUCpnQcLFpduKyTuBGMrJL0hvjeg/piqb7nqSgPZKsD4TnfkB
IRS1YpSd+HFu/GU8dFOpw4BIcyx6oAeiYpNk5h949lsK3AE88me+kItAsmNNLrXDRAuLfSz7MyOo
EegVErLa0wpp8YMhMPaomL0bSBqcDvbY7rMwEhdQnS9lG29av6wxkaURUcbWRvXpSxrZ9k6aCBNU
EA5r9BQvrs+fn+2OsTgoT8GhD9gSJhDoYYwe3uPc+Y++wkMM/mXjdnS8DOYes5EZaOi9zcUU7rj8
9jpkytf6AAwtikLWzgMDvPTcCqJGG7ZjpQ4fHXUMKZ/wLVLgHHDkI5FhuweO+UR6nTwWHmxQXmyU
mf09lNqX387Ufwt5/5pkLBM/k4//Bcx7kjQ8EPD/s/X98eOjzT/Kz//8j69SJWo+fv6f//zrH/ov
q7v3FwdsfoDxS7iWK233b053+ReBUV1bdG2BDZ4C5r+d7lDtJfjYwPNY9WKmxM7+B+C9haE34P9z
LBngof93gPfS0Tz7P1moHc/jI3imDz7fZZbxZ59wCF3N8GLF6tGrCYgEm70KeoL/ig4DYEg4eQ6p
6OCzDwPyWB5sCwGkz6Y+81gtwFtdfPuhzD3B6iDYxxkrz8JkuWRFYjgWIcSKFsoguLZ4HQYtHFkc
/le3G18LwTukB1mzDlEGrtysRp+VMJZq/ODThld0FE17njkfT0U1P2EkRfxU2WSk1291OV9bAnBr
ax5uKOJOo3Vtap5YYjPXajEdPj1ywK4HtWb2Ygsuhdq5j18iU4OAnsepYWGWI38zHMw8/V1L24Kc
7q7JsNi5BLtb7bVB35/U8lB8RYZ/iFrnpI2jdYvOldYSb0VOYVPHZ+brawxxSM1wz8hMwiiu+NzZ
Ax+dw/lbyKghFPYriZgPOng99AX5nhnGEIz5DYUz7jeyFj2W1DhAGXWNLuZH1zkMFr1UYN5X8Mn7
sbs6Hh6oNGCAihYovEYNhivbv4Vd/oBs42h2qOG1HSSLXisuTNjzThLxpzLLl1CbDoboFWLWJepd
fqLjnaRaAGt+lZyDtitexzH8rJhqF7O5Dy3vRo7rhU3gwcb4N47Boc2RPfnBVf8vjurTQoReG5lH
y/Vu2uPC1AqTlKAC1WUDvzTdqvA82UwT2RgX4UDYO92/RcHTDO21yyV+XYKwooHR4LmWYlPhAhph
yik0/uAQN9qfUGBTyrB22ejbtM1stMi/xAA2U74x0kSen+2Sqtz0Fk5njBLmnCA/dk+1a1HJvmj/
cVRGr3Pj77TrqcJs1NTWPsII2DU/ssa7sNrddX337Dh4j4LvTDjQfxPVzuy0W3BeEJfmdz+0Xeo4
d9URxu/KwSyTsn+kpKXw8XdVQdh3X57K+C1z3ItbMD5kWmtu7Xmitgy7u7YYGjCaJECK79rDQQrN
vWmFL+hNfiYIqnoeuLnhbKbHmIXzzjyUp2ZKjqHZ3+Fz6Hje8qfEZ2aMvy0fGgqOq4EVMyYb2pfd
SQviTL5RiV1dmlzZGVkrJqJ4arhSN41JB/W5mdx8LcOKzDr3CEplH7mYPgsMWqSq9qS4+U51amZW
iNo8JSuMhbF1r29M6cy7qLn1sfzqwVRFWfnTb/KnPhvvsga+q8GMZaUcVpZkMtyZQ3Lf+dUNU0XF
XEUu1v3Cgn9Uj1UefhYG1mO2/2Ze7f1cG8WLn15lXnOavtond7Aaz32XPTRd/NmbxVtlzs+OGb3q
65rl07elMZgZMSlnmW/iS2ua9joyb+5YeGgDlCQADTU84XbjrhBy04fDAWnEk/beaV8dJ2VhJasF
m1dpDVjiq7P2p+jr0hfVW/bck81qu2gEFy/+VpuElnnhi9/233sXHXllvxYG2oVl3DWLv4tdZz30
7cFbPjN2HgxmRbtd2m/oCZlCLmF2lfhL0PWnO7G0GVtY3B4OXCLw6NC3hQn2RrHvXdRvrlS/h4OF
pCKsd35IGxfPsFcXng5A8Tn/4PSjBJR/jIcP3zTwRZIbhI+QlHh/4B1XqvrasohLC+s9dYLkPYkP
cYd8novPBNxzxdUg+McbkEz2+CCQeW7ipGiOlbJ/zZhdVwARf1EIt0elxzM4Uz9HK2ZEHPPUd82v
shxLTLBEDrr+jVVUzDIUzCGrWCbfaYMjvMY70iFuPZQDyUEuC7h54K5jkDuuE8hF3MjTI0y6c2+Z
8lpXL3HBMtlezOIuN7YTpemattLZCoYbbtKNgKTOYTgTTpDw6kChyT3kHrMgX07gcaO1ktguW+u5
HxJcaFGn+zRdQHVRw7A8SnZz3Vwbn5yOlrgvZdFvS5ZhaAKYY/cYYJEQ3aIs01FgIKQKZkxGhls1
gGaUOpShiPm4Msjmz645QYSh4q3yn8uolwHTe1I1NuLfY2Uji4S2lwtiQ9hMeGufpFvODbrLYjCY
K9ZVcNJJJCbHOvPtYl86qARMV00b3m6kNBQks9IyJVv4wOsCvRmm1PC7bepBbctSp+YACJegZKsi
T3k5XIfGORhFsY/z4Oh7yR2p7W9Fi39q5J6RfcHaL7yJfgZ7XD85AZuPRJ+LaVBua3dAayAN7HcW
izjbB1sw+ExyOgkyhVxBhwra3n3a2aQY8YTo13OyqvrZbcg9Q5DDqNKz2rtEiu2I1fMwM0lfxT08
wTrkKLbgEyftXkgk9hJR7Kpu5dMSlZ/lKLx1CnQUd5B1MjruP8UYDJUjZpY+/3IX98PK1VMn8ey4
sMhSz76E5JahY6AHkzopivyNPf8K9ChWMauiGDeeCb5r7kL3jrCbgbVJV9bb2mLc3CMGMRsCHBAi
IKK65abxaylhRizZfnS8ELgXu+deEVVRGymJdHf17IPS7uSwatwZfHUpbl5d/vRg/G/cIQYBUfzi
/desYivhrELWgdheHDt3Waed99r22Xtt2Cy463lTePbVmu0vp4eFOF4TpziPsGdZKGfBtkWQFQCt
p7GklkgqUlNBlcN7rUN/48RPMBth5ZWTqR9zkm3kg227KI96ZA+xn7wkYZmdVeXWuyChXzHR1EUE
yyW0FVCCi3mbLS45Pg6DYKS4NMtkqjXGzyAnT8+JD5hAD2Wg4mvjcs8zmkCoFo6b2A+PsTvna7JB
t9MiKas8/7gErK8NA1x4lvWvJpupy4Kzwu6Nk+93pExGBWN226HAI33SMzhx+uzkVvyYCAlX3I0J
8JmAmAar3FJw4iwiBJD6BtUPUx6YrCQsT+5XU7K692hECFILdkUAN2kx653BtG8tFyKPFkZdrGXr
YEW2Bb+1DT4cFOGC5PRJgjv699uV/0UJXTZCJ0A//3O3cpd8fX613cdPuJB/4nP99U/+lc5lweAy
TfAMsJUsSZfx/3oWCXbLg4zlSk/3Jfxrf6Nzib/4gSVdH19N4PqBD5HoryFdrvUXfsmixeCrBBAl
/52exf0H6pJp85Ec2infoq+yYIf9EW1khAy6eP0n6yRQ5c5b1FbIOcc9Z67zQIVsUj2WSjnPjJeP
Ouyq5x4Wtbm29ELGpBnYu71zTabQv/gpst9qqb61dTSfKcXmtWB/V7LpY4nz1pcBjMbiSHTDSzzh
7fSm7cBuEr9Pw4BfUfTY9E/s0lV7bn9/ifU4LliSHauiGMogAYhVAn9RD7nMTVl73qpZ8DE0ofUj
c+1614MQZRTJ1m3xDA1KyOIT6jbvNAfghqJDnavvEg33gZE71n2AhvXAAVeFjuC9ZbT/Aqr1//vx
embgOYIZmkvrav/5xwt6TIbK0l2N6r9qb7hnydEDAiC9wHxrO6C4ZdLdi/wnSyJ/ZxXjz7oqw11C
wu+6rLM1Oi8A5IqmCQYVGo+GdwWxD8JweCnGoDg8q0m2DuP9FQEwaPq8lvmcftVXhDsqhR+UYRXu
38KmDmIOoQthCOhCJbtpRNABw9PYyurqlHN/dgLaJyO3u+3vS1KVwU5MtbuXbvjoRLADpeWUEGCg
4tZGtVFDorBxOyfYrRTwlvuQV8jnaZ5+yW7WyAdBlGfCeV3FfXv6w7N2+6+u+j/Kvrgx51fExTn/
eOcK6XimhxFVWr73+0f/8+O/w+VUIOdZ9qzqKwPJeRws99h8aHwmaFfNUL6HflXRRNXXqI2eZ6Fu
WU2GPDxr6yy8BuPOK+jQfpjjY2s5cmdZFdK0ainusrplH+9152bOfk1j2RE7225tOAUrLFoacyDM
dZaq8aSkNTLJTbYs95lv5gknF445QjnQdUW/6qatKKQnczO4vJ/x9GwHIeB693W1jRAMb2fIjisv
Hb63lAxYby4cH9Hxn/+gfoPb/jSVMIWHq8AiJYeXDTfhn+/BohD2YnURJUqj5Z0Y6jZEGuGAQ3KY
AtSC+blhMAHoZiIRs+Kp36TSfB+lYxwTMz2AvaGpa5t94jA+TK0dUvsOm0cpzwkjun/+acU/sNb0
p/Us4QQu7z/X/DvWGuRON7LJUADo82tcOA7pSkBHp21/7qz+aAioZc4QX0eTXf8Sadm4P+FnwN2/
pnuSJzlY3yHZGdveBWBqEM6xWbrCOomieAjzZt6xIZ+YdCbFRpUTf3U3N5fKh09qqLo+Z0M+k8GD
H/0lrvP6Eo0+M/rw5zDhuRm5qv/i+9Xfz99fHUd6NmcEwFYGSH++OogSuyb1WCqG3hxsoiiod5YY
J3DS6XJZGtfeEo9OcZD69gVVzmxQqqf5VQy2DfeADtVQ/cFO59cR+2GA//no6u9v0eq7DtUD+Rle
dO5yygk3gQ4OjlGexTXyA3EzFSwTYg7CnrlKzAvAmCv1Ly6oHq/9/TcY+D5X0+K4c/6B61ebOay8
OSUJPfDFNussVtZmqi5ReSfzITwZC2QUF/+SnU/lyhDxsG9avmNzLk6CxDWnbvw9bH86GDF8TFZT
kLznr5U9LSebuJljESDbqyz/FMniENEEb9M02xhdcCW/cfkXNEDrH2Z8pmPiP5EOJzbjRD1o/OOB
ya1bNZYLwzpyv7Gnj7aD9H42lneyeNGiz1G01paxjpPG2iRL+wMD/mvAaN3XUmQDMbVmtzR1425z
rUAyGQUa4eWf31S/WYl/vqlI8HQgvXDm+JJK4s8f0qMlH2Y5EbhUNPMeNxGLDQ+VT1yYZBnW8QMr
uJcCATItjFr3GQry2mOimDNI3MXhYxGZ+zRSy86E0bBFcPfPP59NBfT3d4UFTDGQDmRLnyG8LnD+
+GM0B7jKIsea48OkvMSL3RET9T1D13aBz8EZlibfsddfs6UHDqD6Zh3kWDcQxyAD0Ek4PMV3CKPr
+06n5Ew6L6cW4trMPYy8Qr3MY99fet98N6sowN8ESKJREl5bgbSyH5CylZJcHtZ/7/jod0U9bCzr
h6Xze8ixs1bGoUzK8iQI+BEzST+zQGkIbVmtM2KATJ0H5MiRn+DAEauFaFpeqBbr0ukUIVvnCYWx
+7PByRoiJOK8Z0DBJzCxsdwoxqbDKAD3daRGMLh+IYMu3ze9uvK87IlfYOzgkGoU1c6Lq3HKYUhG
H3sIMEqbFJn1NHti40wGozfV+iv47ywXg+KOlONxKwAnseuNL5EdI1VBm7juRtSM4YSaUIYdvKr4
MjSVOAc2fliz3U+Dx4vzpTVIolQp4TOFxVu3DJ1rHJRsqc2D6TKn4EHGeEduTDoyU4uxfuyk+khb
7x7e0r0zVexBA5cJGEy86CsPrRuQd22D6vU+DiOeGyEt+mlV/R0dvHsYRu1zccet2XJpUo+BTRw4
B6heuBRzE30YE0wS5laosOF1JQ2uITBTJYQMx+K7ykMERejYozPBYShqyLKPBKqtWlo/PPZ62TSc
MnN4B9QHkDxKJG6NOcI5baZoEgXm/8xyCF/oglO/tO/B8qpk1q6bREYQeioL6nrqHERojjs4vZjw
4Uwu6BxRFqA/wMR3bIFHtLYKLlFQqVvvIYrP50KQYgsqrUzdq0JxuHLL5zkhCxRioUabJ9W6NAJ3
l0dBeeewLYwL45BWvnfAGOGtsanW+1yCQu8XqtKWdCA55EflYYLFyuJLAdHJaRk15060lir+rFJi
XkOM+nTxxHGEzOmi4DZIoEO9qr5Ch8PRYOy0YcKRrigZp12NYsDp3JOPwazLh2sfCut6hh8+4yxL
Fu4Di6yIld867ZpZbQBuAEBRLykhCgoH36mDk2t1xd5wgRTJ8jnkiH7skJkgGP9S/FtlFYAdMIU8
qJEBb62WvQpndee4FLeezZBV+c+OOx31OLYQMcB8YGB7Ki6mmLwYRAAECD4Pu0ZC06eDgXFg3XXV
LSjA4A4yjbR5fxM4jK0nnCFlyQvNSA0gEbnY1T0UjRSbmSONL5MXCQhl0n0Unp9xgTQ47z3T7liC
D9DPBo+pOMFnZdftWyRFIGOiXVA0by7GcoOsYkZgFodX2qk9abo/lQi/tfgg4P3VOwU6cx3ZSGBQ
pvLlylPCt7HQiRgu6W7o8RCoMYDBPRHUiGVBSUJOQlrNdSAsK4gO2LnYYQ+P04DjuunI4kyGdjgk
Ezr9rJ+yfQ6bKWs+/Y4FUcRDIVu2tg7jn8ugCGSIwW97qHZwLfcYsmadIDkGKzNILqklI4yl9p0/
tr9EYH9HiTNsIPqvHBLO9uDNT33BqAI/CvM/oylPlCokLZQamzkHD+SrXNM5DJmp9CQ0YsKa1o3X
3w8Bdih4NQrmwfcxLitAplQkAs2H2T+lbvldOc91unwbkOEDcko6KOigyumTnYNL00bwGEgN2K/T
ozTGcc9U963MZHzDE/nT9nqb2q3axioe7jvxiMSruGuFYF0bRpcZXD2fTrZ73iCb0J1fIbc5d+0c
OufMqx9GYfScvs/Iw8/Q8YDrkasbssedgQmhT0yfAPgilcCPtqpj/2TFr6IdHqYGNeY4MTXpMAcl
M2hfJp+IDnr/U8X2Pue+ZEOCss3sA8azQf00stUjsOdnMb71NBsAn5jp1SNBU0k5AusDag16Uyzd
imDAdFuQiXRy/CHbBzOHMv47kkdizrSUVlBl3vDSqZl8pOQ9BXVyYP+GzZfo9HsXiohbevuk71ym
0oynk7q7syPMRxJu6Zqgu2CXNfIFLNCPASPVoTLSbF8I36Cu3U5DOa39HguL6JCOpx2JPrIqwGQD
qQDKnbYYK4e7KYV5UtQEE03O2LHZaBCgCgFXIWJyKTv8MPN4XtJ6wFWDWkJ43qeH9X2Wfv7KgVsD
mTh3SdnsOwfygK2BVXX50FuFvTcdjZlVfXQSnjrMgY2sI5++T7EbXMYpL3Yx8ta6dNGcBn4Pddhh
Mu9PMymRvlgRePMWtiVpcWiYKcMfJLqIkKQg3pH27fc1y+hzIWG+QLfOtzSH6PpFLElrJjJgMsYT
zxYFkYjuEDJVmCP4ZUSaKxug2dbuXCJpwshFHuHJdWZ5KQEH9rUqSAyIZpQEMkHlYOqiQk5+epiL
8r5Thr0fnOg+gbBY+qq44H/FNURNhZqNgiTJ7FsufkL9dddRFX4gqCEQxC++OUAKLqwWjBh0EqP+
VQY94WEsOZv80WHEzPMcYfTY9OTpbUl9vMkeT2Y5j77GqDSnYSwzRHRiuxhxdxp639g3VKYbt+JE
UPxB8C0PtVPHB2Vz3hOCwk3M3x4iqG9ZTdBQhQd0+Agk3eraGbnGrEcGkX1usR/t8QuyD4okZupR
cwoGcIItVDAukZNunT6VGwAa3aoZ1Q+vLEDbjAbrrzY4OiQnZo0/oEphfaW8wdlr4qKUE6nCkzo4
eWfs8mr6INUvoXWxtyIKDMrQArwMRt1ntykOpJwUbHQxVI0B5gXi2qjvnGd7wq639HpbbBFAg8Py
rbPTAaRPegeujUzpovppeKjaZ22xDxekTCVm58XgnEhOau4fkXHeG0+q6AhoHB5N69Ak3/VmNIka
IqbSbRJ+SVRejMFILdEb2oNpJuTFyqPfJ4ekAiClNLpVPUQPVbB8OMxWZ0tisGKdkjX1TfP2zD5/
qlr3rOxs7zG8Im58TFblkHxv6upVOvW734ctkWeItSK//ApbXkyG6TAdyE6FrmhI3OnW5HJcm4BL
tdQjacqG+6snqQli3YKtg6yMJBsgMpEsz7YrOHKKdIj/skMwSYSSC/Yf5PQ6FkbeV9BIYqKN0FAG
BxcfBa9CwD+1Q4PEHiIhiJCdFfvQufChGCxtx76p37lQDqp+Gi5tHEBflmqjU8N6OGuWVOTGiRlT
3PBEmjh5NFopYyCZsbR2ZtEqGsOD/ouqxnKWx0CHFlZy2jAwBNFayscMKQ5yfrLBEec4WqXT8ZDR
BiTQWlHwDEh5pi5FylOREZlpnQ8h7y81wh9DK4A6rQXCd7+pEQflWiUkmEVwIsA11QqiFCnR8Kq0
rqjUCqMCpZFWHCVIj2okSK7WIhValVRofZIxfmbIldjFMRVHwFRpJVOlNU15QMWkkDkFyJ149jbT
mJ9SrYNqDfsDiygp4lojNWu1VJJ3H6qJbzBQcsphj82y3EayBH4cLstGdNqjqfVXrAIwIGlNVspW
rNIqLZn6eHFG5qHcLhCnmwr5q7JQaYv47Gqll9BfAFqg8NA6sEwrwmKkYYbWiHlaLYYmnffmMU5R
kXVaT9YiLLO0wmxGauZqzVkyov1IbTwtYQSSRAvTtEJNIlUrtGYtj6hHS2RsOaNf1sruk12QAun1
31K2B9vIiE9zbr5IEb/5YfGGLY/Y58V7DC9y5PP0Jc6bWM3ITYKKtWiGvj4pfiXOwh1fZibShnL8
5pRsvUb/m0hSSCSaYVv6sKaLDi8B6vN7BsLzjuhbRBuRBZxFLiei56hqLFNhVXJ/EU4+gQqDK9tK
5BfefKsqoG6DaMZDLuaf9mTNx4W1kxyQ9bL7YbDQZRuYIXLt+0z6YlJXZx4u5SLTNYzyUcCo27JJ
v8SEmq1rxyw2gfXcJsrdZWMR4h4Es2Hv4mD21hMd91pMAHEXcqQyeEPk6kCSo7hDqv3Q19OLgwBs
a4i+2yW+cRAelklinL5hEIQ3PGDDpso6cHt22xqz5zbNOcN7gSgPgyJ8hmUiXbyer74fEwQl+oeq
Qc1ZR3Dmmpho1cFPhte5HY9t1qJniCW7HX1vNcl7XjXZLRneDEsV3wyFfM4uf+Gam49DsF+cOHzh
scQfy0mP55ttYea05z6IxKlYQvbLzKd7r8LuaPYvA2qm0zTzLYOisF5Dv603GAYTwWI0qRlEL7b3
Jvyq2WULPjrXb9HUhW6zc1hh18MQnQMDNyfIQIgUSP0tAlbbZe1gp4J7gIMrTEgwz2Z7ExvtO2aq
H6OdFnAct3Cigj3pdLcJXe0myuUvVA3RmuxSpeFGnh8/5V6I84sITV4YZwe+SRFUEuUFsEyLpfnW
nI23YLGmbeBGvFoyxteBBX3EourRJQ519HpR7UJegfpgIVms1Gy/Y6j26SlAibq2+1jD40QliEh1
nM+mGH3cMTpTUrfEwZYux3twCxbv0D2WsGlWphIt4JlB7eGP8SqJetJRg25f5sZlSY3hWNULyRA9
M0loXpgITfO2NOJXJTpSsK3ySZXVJkxnImSdtvkggu/UFZrUFWgPYG0ToGdhtQydgODdLNszmehP
WIeOk5Lf4x6SXk++Jtq0+BQmU32hclV8WiojusKGmCfMlvY45GcI+AtJBngTpjJxMNqIHS+v7hJj
Z5AgHJymK48Wto7WT/xrxXnbJDmO18U1Nn1LDEQQwGJH3diOu7E3Adv1gsFcSlVnzYuGy4KASGbr
MrnTs4AqAUuCelWV/QlVpp5Qgh1yXDC1MMRv3eCMO5vUxjqR77PlxPvcFtXWtFmRDgavOsYym7zt
BDhll2VvlMc7OpiptN2tyb55tdTdfaYFP11svk+m0dxZ3dlj8u6E756RvJmo71NhM1atwb3yLCPH
QBe3rbAtY8I6+jJN7rB27GqT+Fk5Ppr6WVTImIAufHeKJiCuyjg3AeK3fqq7fRH415TwHqLaYCQV
REVthAnfzIHTgKcEnl9AsGSEdSUKfwizQwxi9tPaddRnnkNwdvMZHCus0HEaolVepF9BDVfYzIx+
PdgThEAO7yz+Njjm8OTkkEQw94gvoBXdW0a3GtaMo1hiqW9DfSmLqIEpFWFlY4acWG1Ao07kyISP
Dyg1uPMCaQE+6mUdOCSKWHO3M62ccs8CE+BOBjIeRxys1L+VHaZnjNDLHtVweBtd2FzQEq8NeBc0
heo5xPszZRznTqONjlaE5ynvMWOM8okBDRmEo7GhzHtSOpRTFNEhSTp8b0XBOM5BvJItxriFoQbt
GN/DRrPvIEcuDmS8WZPuaZKNrN0A+RhWlKr5qq0qTl1cfyOYB8oO8wb0pVzXygrY9jNEzWQ9gU1i
6Jqp9G4AXDUq6vfMKKDrAZRjTtJvW1V5aygr9DEO7pIafVQvuXPCCiccFRaicu4He7bebLw014od
GowyClSoP8td1bMyt+EGqt6uUVpz8/VFlHwLQyhCbn9brN5/nAJuxzGpXnOPDlo5rbNv/eltwrWy
WTJ0ASKdFXMAjoCGhuNgEM5EA1x/INbLN501NbsmN3d1Ol2ciJ/RsDAFDwoCYew02LQDp5g1xU9l
KL5S6rkz3AEGEyV2mC7V130E+oOkMkHceBz6qvpFqnm5X7KSpNQRL2Gf+uGWZMVHq9GZGnXS323T
onF5gImjaSROho6Opp6ldwJotfPBch2NCp+FVWuwfvVRZHH9iPX0KDVkL1FC7eeWSDoJe9yAigW4
27o3BP6VKVcvwmdJG/oEgptxjBehRp6ZME6TIyYpf6Kpqy+T4C2YgtUk3WU8LYxyBtrZY6Kcjdn+
EHMdbAucI6vIU96V+cFEBNEEByH/Jezg2UpxrWLJCTjPITUFVCQoSRhZZxjKLAXyLhCjsU4X3rVQ
LjwYaPD00vvIqPM9ycbpsSnLA2/GB9vjaiIkoqmxSxCUgB+3WCoc3JtsrT0//2iVD1MMgwie8R4n
uz0ER2S+6O5VS3TsLH9VTKuI6QvDS+GVxgXJybJWs2B6W5vfUnyy51x/8f3lb1/0+7dnN8jguHKu
zQZn4nMuUnkgM3PgrkzJWTVdnwAhd4OYKKHhnt4SM+P0LMV49UnbPUq/uKuCDBbIxF1xjnzGhm0l
NymmszXghvk0BASTNkFwCrif5JTeMUt5S2cGc7wgKIUt2Akp4AxM4RIp4hiRyO3nMydImmzSicjI
KZnyS0pjd1yAkOAfvC0oVU5ZLOIbwcEpg1H/y9UPXYoGf+NOzBOCLmq/KzM5j7usa+uDdIqvnEbp
knfWll9nz+XDqO7LMCWsAW5llnQKuCvAZlmgSoyL8dbgE93wWzUKWT27GFkJ19TMOKREPko8xmb5
xlfDm3CAlAG82pH6HAPFjDZ2hP4rZVEDW4W9YS3dmwD7sWO/6a8a7qs7ckAw7BKwdW/L4U1Z3Ky8
griy3tDdVX66o75M7sJgoLaK4VMyeDoCgMapatfFHkzNOiBJ+JaCuxlKsTfL0vzm+HI/VNzTvgam
Ll7+SPtN5WMEmIImthQnsBj+ZhwKk8q1aRit4TcmOPggWyqtnHJZGAjJKqPiN/iy30nDuLrkCO01
8qnVTKhoSA3CSNr80GPGZscZDAg7s8xcL0u8bHneP03LeYoTllRDNdW7xB6PaOPfLOW7rBWMkVQE
E5WSA9sAWA3xK+6NcfRvalqyQ45yNKR4RP7s4izt7Xh4AnP9nsw5+Yyhf0wbfE65e/Xc4HsFAG8f
gyGoPeeK4Zr5v0s2lYMKzERzWDsZUqR8sp5mnbmumKw1hbOcxJQDKqmrCy+1lF1sOp+crFyO1ogr
Ht3sO+HKMzdJnKDCUrzmJUPwKVI/KmJ+HsqUWpxF0NGEKrJdF0aNlQhXFv2V0Z9N9ABb3gQcpskS
XkRdh5dgQudUFNnZ1f+l4uiQzt5L6NHycTa7mzGRh4SU8hM5xLe6owmtrdjY2LAGyatAUT3dB4WZ
7PoG0CmYWHvVejGm7Pr/UncevbUji3r9Lx6bD8xFDjzRzlFbOUwIHR2pmHMx/XqvOoZt+A0MeOhJ
A337dqNb2pus+sL6gvvGX5gXhw8UiuUt8CbyV84us9MWAaf6dUwb0kreYxb08rUucpqfrm5XcQ0O
Rc/MiuQYzHWNkwk/kp59AqKTWDswHNFxBE+cjmw5xOO+3RrG9BqziL7qjJY6an7MYyZJetjDcCqq
GyrbKe4gIxZ2wbXCxmeVcAYUsI8OZTcN76XTvCXusDyYXXGh3nQJPGATAKo7ngu12HpGdWhi0fLa
fqKywuEPFY3fQDnsJ15pZHkdZOMOGc32kmTd5WN9ThfvWAq9whyw+Ig8QkJwHp+rKrnJOVm2Y0LQ
DP7Hk1sZ4bb9JxsaockoGN1fOTFvxCu+dOfglCw6n0EA1m7zntSvy+FI5c4lS97aqnglHwwuyySP
3ZjepkuYCPelfGwaWAElwrIV+Cf4yfcMsVMeBQiM5ZowJj7SILAp4g1poj+dDn05Lu+R3xf7EtgR
RQjrp9EZl0Ctpk7fl4qSx1w53dWaCCrM+tbxbV0M2V+irmVOJfky6OKtlBzLvUdkmZe05M4wTMmq
a/0/iKjWahzadjPMaBJjnNprWn0+MCtdKfxmSOEUc5VfL/PsHRI5R0wPL/PD4smntPCgfgibp9Di
3sqJk/Cswwvkei2+ItV+Mu2BeGRIyyycd6EJ4mdiK/5i1lQzStjLAb0jerQJCWMoH4aq92nZgSqZ
l+AgG1y1JHiZNPG9PM8mFboqYRi35u4rLezISlrUbWnGt4VDrijmKu6FxpGI8T9saPMwOaROa/fR
ZA+sKMz+wtGFZfZhqddmwaM3kZoW05Jij6GxbPIoKA4239qVP5z5gg3643+oSpLlIyMpo9sMDGIN
aOL4P6f6YBlqeudj9TQ0sfqwcSNgcSe3f39IEPFvEEgr8hJb2hjEHRb3nhuWTVVEO6RNdwVv0q/D
MKfZr9ybkvm49Ti+ciyyxGHM1MeQG+NqRH5dIc6Ko12Q//EJQ3EE628NOPARGRek97yJXPUq7YWg
zlBc654sqT4T3tUiJ6fWLEycRvVLbnK8dEmJMtlWb8a+1WUCPs9OJ68u1Q14t+gA7KzNK3sqH6jH
WkfpEX61Jo6RDWeT+Cdd6FTOTPht/EhdG4aPV0DEPnuD3bR0ZGghdrcoTC2WAtgOtdCe6CVB+iLj
ORTMHEi67CWejR1LytU2D99GMp8YUrxIlXkdXMboSM4/k8Gg5bl8sybgcvJaWIaZoe3lviLExTnh
TgyDvR7wjgkqIN5bDVZJxOR4ktp8kjvgn8FqHq6JFburnhb+usBso81eHsoh98kORPCDp3hE0nPq
8+BtjXjMb1bxU8dtdZ9O3CNly1SCqIBlZ5wSD7QHa65gHM1gN5t5GV6jarIvSfjmZ1Dye6jYxCpY
hrLHJT6MLKnfEGTueY24O75FOYvqbPEmoMhAutVgL8ltIN7ayEa54RIy4w9qxvhoguUqptxgZNSJ
t23ZngANwqcRtGlrXqIOzjPAJuODc367nlpBcpehKOZtt4phCE6zwuDXoG59wOeg70guovdDtg77
bMsSFx/imTl0jn0+kBcehkP018sUFhH9g7VK8ue0YyuobA9FYN0H0fCO2TG/eG5AvkiI9YK0sKsR
Iy6QXElnIbQxsTKSO5rDXRCn3FWq4EaTi5s/vwVpmtQ1LfeelA/BeikgchjtdZh8C+AaY4fSBMDO
+xIcLbsNuCKxPND2XaP8JICyOTQ782TuQTeBvkJEP3NPM8n/pulDlaMxkb0+gG3un1NVeQ/BPOA1
uve9HO1TZwbLbcqrloU9ksdmQvlCZuNDq6JTyc/xmHXldxXBbfI5fBCSH46TP3NUToZXqcgpynB6
NNmj2kkX5nkgnwnYn7OwRR80nOmus53XptqzIQnRGB11FRbdX/Sm6RAvbK3YJmM+eQcwk73V0qVk
EdRmcfDqBxYsxW2ykOJYTOOoo/ShFFSUw/PJKGS1pgEv9mbZDTwxoXbm4bzc55aY1laAq9HKTqJL
6hs/vCzaWPxpRVjgADtpWREYsHcEddbohc2Kpu9lHOrgJWusLzCS+zBaZhTGKN7XKTGaRLjdPjFI
ffJI3hhZL1iH09lwxUMBJkS2wOHmWHhs8n/BKzj/SSaeW0STldMQaRs69S595QBoaI4+ug8OWano
KHjcRyiGTElIv8aOrPvEGndWL8wDca4sKpddZafgBLMMOK4VnJnO7Yj8pd22NAdjm9QWj2T/Vs6M
PbBqiY7RDsuJt95dk1oPfoHs70+fQUExxe7jds8cJG8IdgrCeDfqhkMbP84LXgcd9DscZ14wPBFR
C6Fh5OjAHYoqd06YCduUe3jnqRWENkQBWRw4tasjKv1eFu58rf4o2A6rxUdAsB331/VjOhpG8l2o
xHmrcbfsFghV+ixE9jw2el0m6A5TIDkywfXpqyi4C1vnfvBpwvmSz1uUeS9L9TN5nfXpVkweOeZd
xoi9Ds7A1TRdbpER86R8hBxWWmMG1PJfwiUB4Tqm6zhDdHe5Ui+pUm+zJaxbZBAqEbgDkAZDYlFv
VMf5uVTyT4lUChgl+lN16gKvgfd9O7FtHjrHsY3nzUyHYD/DieEs1kHcaUOmIWxFfmHswE3KdPkt
rPwjD1Fq4pJTkk6KuVVnH0fxyfPRQbPz5zV65dknL3mH5NElRLD9gAl5Ht8UV75Fk2zHnkpBERGs
aJoM8awo9qq/4gT2W7fmo2XnmM9QU9aznqWRU845tMIZSU1V7nlZrcXM+pwLsGQlFFXPPNJSTQBB
pQsRKZLiBrGBn0rCHqth8p6nYHAfAc6m1tO3DPO10N6IK8D4KT+yYvk1Z1wLG5FvZvsNW88BLTRz
y8jf5wAUJrMJ3zTs+Xc2lreOENq90fKjb6YSsFZ1Ggm1EOdxIFMU7n5aXuqu11voZE7yHu45Lbkf
VlboX5S2pm1OzTooXChfjf9WmzWsEjN7wYEa1n1qPzuCHlKfDtkhKILNmAKNj9cp5bY7P+BMHc/t
Tw0j5awMDm4OAjCdDA4HOrayLmfeyc3iPTc+Q7PwJjaL3t5NeAPZNWfMnv4iEflmaMoHSNKcYbqj
5ZNrqGrgAqnFPgCtIccIDoZd8R6eYy6Iff5DqZd7NTSEI0j7V/A6uG/zeMNOEmvcYTjGChVqUmR/
QFMuozlh9cIUVNy/C30TAINzmbOXMKB/1S6fyL8xYyiKOa3GBL+wOLgdlXbxenkP5Yo6Ztn/zsn0
5ufi5NjRl9FxweV727nBlsXu8Oxw2yUE9BC6yCxx942InO0wV+Wa0QWMlp/J6r87YR2UCN8UNzDl
7ADyb/0OaIufzE+F2X41fFOpa9X3uWBmAHyo5YIHy4YWmgXzBm71hUF4H9slFTIhvvpIfUUFNCEO
6B1pt01fAY35HUtM85Z1qpS1FeiK6ce4HBomQB89BzKfGZZPEmAbsS6xj3sOUKIYbqMI2UNZyvPk
T9cpMH5pMsg9qZed5OCiYptPW99Vm6j+E/gtmSFc9s3il7+Rw0ktcPyDypa/Ret9u3bw3DvjXQhl
ToDsAyG49tyYpk/ZvaIwEx+aoz1P6mgr4/KzrCIHW8gnbRIiTY37oTfwGYiFu30FqBcgT4XsVROX
Ex2JA8vBvRgyeByqP5qOHC4dB6VV1oKl8v+KzLtBrn2bilLsEZSwuI/s2sQPnBQ+x4FrEXF0VNca
dSrktT1N3C2gXtjrJnu3FiJ7jt09CLa6dlHCnwU1XJxxdE4gfhhyoTM+mIIn7JSl68nx7tvUYmMj
Ca4KqhYDKNNHbAJOr4YpPEDSde6y+8gqzVNettHW9u37aFIfaD35es5VzZC1/xRTg4dX5ZxLHKQo
yyEHcspXifL2ljrbyfzp94BnSZ18B4vxt/SWP6WwPpshfVZxgX0oT1bNhorjF/TV3TDbDJbRrwpX
76pZ0XPbD39dkLHMs12WxO02pgn9kjtLAK9vHeTg7Wo4vWsrMm5981p3VbqBj+at4n4CHJ3U3t5u
yKEF8KS9gJXo5iXhBJ8Z/byzQz5Hi3uNBZGtDketS++tEKmylvyUDeglo1jcJ3eczsJ5CjKS00HP
8lOm17XmRlWgBSlFtuGEv8IMKDRTZ0tm+Lf2WLgNU0StWDoP48TqchaicdjeH3MO4aFAaVuXidlQ
7BX7/4on6nvs5OQrWF7Y8HXYntncRuj5yZzlfWijZUPEi7YHln8eoOJixPHuea1aDAqfldN9bfrv
aZj9ZFaNjpd6znqYrB+C8uIYq98I6NJdYM86D+W+q5QcpWCdofX6b6oNrOO5tSCZlVBUH5jHLFIQ
HPFI2k7SYcN9jUA+oablsri0E/Re34UCOBX7prRYcEg4+A8TjVs9I4kWvUVv4pLBHt8CPuS00EA2
dZzMX2ivSDUiKZFR9G3rICzFL3b2y7vcSlteUO7RHFqfgiOwem5O/pYYdXSX8R1BKhDmvsDkdryA
A6s1JAc/JpiTwYWaS8ZPK14V5fiM2w9Ir7b4PNcuXL0psI81ugTlw4GkSUytmXwM28DO5zBELx4G
oMcJGvOxmE5WgjraDg8u5266IDSD8m8r47gfx2BS4vO/NTv86nk7cjquISW9EInjnWYIEklW/RoN
U7WmxAEfrEzdYybdjdkPz9SnIBgcKsM7tSggYNB5HbN3AlgrePelclblPP0oI7sumg1o6T+ERc2B
ZTnmgim13O/ewCM16Icfre8SIIYsKJ1l60ouBM0EaoLT13AMiLR0geTD0bUkhXnuYm2ASQyC+uKo
QyiKZGfGNhdHHIQdQyzjGuROCxcNYib+DnqOvsi49HWYgWGkYPh1unJex1YIvzFhnXraLM3CrpC0
XU4dDFLMEZ2wcbFz4FM0CBKy16CObJLRJs1bQgYyqeJnZbszkxgGYNj6IbZ47vyLk/8/cVD2m8fN
/wcIlMCCGhL+32uFVfu3jX+gm739dP3vV/5/lgv/1z/hf9QLw/9wfScQpkna39b9ChpmI3/ff/sv
3n8Evkflgm4hf9XyTCL2/7NeaP+HB1eF/5lKosv64v9Gonjmf8AtMUPkad83Lc93/l/qhRZ/338O
+rsOJUf2SEIWDF3X+U9VBDOfkyGqLdhqznwT/ozpn2Ut11c+c5UiGjk6176gRN4LZzjF7fTjFS36
Uz+GGITI7uFS2NC1GDZlzqrZ+oxO9qBtc5eisvpchliiuAcpailKnGfz6qt9AgW1a287R0fLG5LS
JBYAY3PAn/NoP0eh2vTETlYOYYfWJEVijEn3RBplVxOyHgXcMatzDzMPh1sxogCOdXogujnvSz+g
bSLzhxHEMvANDsZRYh6YhsnOaYcvgbu+t8lgAWM9GCFGP7tJLXFEzmSddADgMpFOXhVrOyfohj+O
G1hTkS8FSSGbryq871U/OTBQHJ7VFHKsnQohffdCLrshZ09bgHHfCW7sW9XlXIltrzyETJEMDksW
S84Vqc5h9IGvhBFidP11jm2CqXI8KUfyMHS6S/ZTtf4rRCpe5yM/sqziFWwrX28+8/01LTbMvd4F
7KI3gW8cIGEciNuoRuMOhAz/kIzrXekvt6GqWRCYkC2G3HxsE0tsaztilLLmBoSExW5S8CRmeIYZ
GQ8c6oxfddBR/bS8j75POVxH1dbnvA1K33rI2dB86kJGwGF+/DQyvKM/yfVq3gQd1hPg3WpT5VO8
ZQyF6GwrNhPy9KGbkwopsnykJrUnf5MywNoUawrShj4KM9fTozQWzMth/qf3Xdg292PET5XRtmPX
2OY2KpphbQzp3guKW44mcrBqunEL7blVZchP7gx6NDLmpRgCtPSNgaoDEyldXwAHqZ2jK3W8hnNH
WprXjDO6CuZibXd1tadReJdU7NlE4ExWY4HJpqczZU3Ivh2/myQk01DUBgf0cT8GFtwutpaYlmSC
IiQzU7HrNCmyTgNCo6c1jlgfvQGOE+u9L7x3mdnyBt8ZxRakX6J4EQEu+c1AwgLp4dpgtDGUaXI6
tQ8bvffCZ4Pd+DaL5308ErAAayyoM8YH6DZnF0gbMdWGwd0gfZnT6LFhFm+9DP5HSivo5Ki9mpTH
/+9zmTL/hDP5O9czNPZI8HLlsR8QJ4nEE28RCghKv+LQohMFEcu8j1uifBZQ8IL9n3XcNn/ikFsL
1J9hXaWM7oCtObb4JyO47UFO1bXpKTGlJmB3Neqt4pIFlQTEW7yb6jC5OkP5OvrwSVpN9e1S/zzU
AM1Tyy6IPoPvaxLP3RGI93B1jL8qXPrTiL+N4hhMu8JOKIXUMViz8KV0u2I9KtzL2AEcFHAbFonF
tx7flWQcps0yL+ulHzeE9S7sXWKbi8jeG9k+jSOLHWNvM8XQqlk2ae6dgoyilw+QY0wkNALC66wV
DvOQOtlQBxzU/Ue6F5rE8pNynkJwJJVl+9DePQNcojGrP0XMqDrfI4NUuNccRaMSYmxsqJe0M0Ye
V38c42dxiFVbZY9ZrqgrsidVHBW6xshki6B/B6vAaomv582JLtUpqqlyjCWnVqwpfLJ+eFv6wd+n
NWfnoYEJW3LukzkPVMb/zu4474OJqmTSdcYtiC88Ut+BC8w8jKW9FmTqijqK3rRMAA6NmQP2e6H3
RSaEZdqz6m5yLfNZpFMHuKFB7x3VW2b5KfVb7HPRzBsC5g6pKxHs69GFLImpvTYCfCtuMctDZ/G9
ingD3vOK+QQJydBrJMKLlxSbgZM5AhTmZ2c1qHjhsqvd5dOzS+b+EHix62IOodOXlBYEHlLURjg2
Rzs7DF269qSVveFwRLtOypdxGAk950xXwEkmQFnfZmci72h13yNR8W1mgin14ZK70ntqyOugsqPV
+GWbr1EUg0yeieCPm9GmbZZVxJ2VCfNPjskVIDXeQc7uSOiS9fTZQysgaN9ER1RV7pnOEpymmttU
95s+hLWTFI/9EMD0roOLmQSnOUHWbdSmgXLI6ywjcuC0vMF8tI1OlSlYFqxxIzd/gb9+F3TvoZff
W/n8PnFZ1emlGPLVeB4hiG8KsjPEDRfzjJlC6z5hnGxCiMkqj4lDYlQR1/cVNdxl05VEmy1rErhK
r1KmIU3CbbX47m600R6iDByjVa8bUMxx2fGJaPgGw3ViPV6r1nQ4ZUuKyXcw51xvnee0DEmu8ukA
feJJVfGpC68mN8tVw3gqAmvAWwQKiQiqvfFkJtHed655Es6PnuH95RvnT5N47HYqCwm1s9q25fO5
wTglIdaNDM+zho3hlO8ZRQLk6of2XrKOFht5g/UC452lZLKulXeVC+tGc0gluDzl1Nc3gY10XwVA
S4kHzoV8yCbr0QtsZ8urCwPM7C6lSihMoyPHsQVuFyzRkIo/HIbTnarLpxqPaTVVYw8up562tAuh
IvoZCxBF8RG70Ab9Ob5CWnYODQlWUkBfpHjfirh/FMK5D81bKJSEPTQG/JI6vjg9lB+PSHXCBC8z
8za7f/M6ITlxyhZ5iGo+kuXY+DseWOaRIwNJzHA62iH/zi2q+Ox6Nx+W0oUp3fRRmS8ZBvLZE3Ow
XVyXyGaE/edWw3qm15PkDIIOLjOXwMPviHT+FqQJgQV0p5H5LnchcifEQ8dJ6BTcTFGFh8xzvpKG
FeexyC9gTOmUmQ5EUek+DfgeuvXy7FdsB1M2knwcJ3Wwzf7BnUd3U5qJ0BHh3RRA8JLtM/i3YAep
yV/RaaSlYsdfQ7EEl3CSL6EliSCm8p9QCLx7Fxp0EWl3y629NF8Ep/7wXUb0QUNYz6oHyt1sTObn
wPsiKoS+/YM+hZlS0EHqi4QGdX/oivlDOTY/Yha2rdB4q8P+kiIuSNZoDp6wrn1vnhrDfFA+E9Pu
TAUV45XImTX13AOR2gXNNFsvzPcDDISoTPZe7T8tLZ/n0AmCvZexokZznGlkoBrwbXpKeXbtyU0P
3a3yRXCoMp6xrTmepLHIXUtwRBC4ugsAv69jh+K0/gQ2dVy+9NWg1t4Cob+YsSMNjwstFVAvTs5h
4YgtuZ8nZaj2XFo/dsuzrpLjhfZZyj8HvcNCQOsNVnl8p4oeK+QGT7KTjtaGzrqdtPoGfV1LcYFB
KJm3EUqIf/TGiZXH6CuMVbIlfHjfoefR0Mu1vDdVQh4JoP8UKH8FCmCrpUAmt7780nyaKTXyUGKI
UcuGw58BDbFHSwyb8dtzfgZj/mUkXlLhMii5Cf430vbc4B/aBpKgDV6dZ3uwtSeiW8sWROAfqkan
WS1vlCp+SWAX2wmlkxAfTr8WPzkc+HsrQCzhlU3+MP6KtFTasEyOcqqcxuYXWOV40aiqWl6V6Q1U
kssYpY6Dagm2EygiM0SvW9Jbd15cviq3zY60MpejhYYLMsLZSQdZV2iBt0LphQ9ssdNBpsmb9xGV
OmZKOa0hDjdGoXtQBwfVOEU9HsyEch3cnjmZKSH54pnVJCQTLTpLZklXrhaimUkhVmnP/Fq96iep
Wpu4eROh3KyYWsESC6AXIiq4WuJWaN2Ibbh7QfHC0brh5hC8BTGv915L5LUWy0Mtm4fo5yQ0wEf+
k9TlRP5JvjqFApAI5kMCNrvz0eFb9Him6ynIaYm+RKsXWrTvtHrf2Tzfm/S9RddnWuXUuFXLlMJw
NAPwsxQ1fpu4/gAzyAiYtgcksyF7FfnNigRMek80a1VoO2HRxkKLw5Atgucg4kuhzYeyVi4b0lWw
gmU80uKs8XvI6PnatqjiGoDJKHR7C1PDBnLPo0+uWm14DBgf/wwQbYWo0toN2hwxFKi4ufkGFM3H
Hv/EaDFSltuM7Yqm5uC/GjC9tOWCzuppC0a3ldmEXbaYkngLafXBY/x30sYNxywqqNrMKf/5Oou2
eHiLwCDTtk/AUU4W3HVj1n0J1o8X2AvflTaLHFyjVttHVvvuqTbclmyiRQZlbTYubVod4xuWNzsA
3FEtbUeFJFdZ9/q1F17l9pi7e8Koxi5aBLPWXLV4s/HNb0bBpCM+Jjzrz9L9iXrx0hgh+r+2xbgz
sGdPyJQGOJaZGyNPaRMNNy3AVeMt+WwS9w3bPQuazltu5t+VVyRMvYtfUxtzzNKw8vMn1oYdjE8S
wqPCk8wOQpt6Pe7eQIjMdJftZOS7SLF5YGgjMCcZsFrw5XAImb/lU4VV7FgP0gRLGfNYwnvadxVk
cCLge9NAAp/Tz3mp1DZJOO8RbFDYSSc0j26nrfMNuzK3meFTYVfGVsRhq118rM2yC845bmetbU+W
gpZd5NxsbYimOKODtkhnbZbGBmZAStm7mnnEN4NhURNrjpCIsexwW9uW6U7DsBtiPf4zO01Ysiwm
EAHHqtF2rasonyfmeK1wcvlQi52lzd0Ul7fBad832viVLhawR7zkDn75PscdnrRN3Bb+xRuCelVr
B1lbyUqbytJoJKcqQnZgO4g1+v+iO/xpnC9URbU1TV90uSecbe8yj1BHlHdiL1JRwmgnkcN6Midk
Z1HH0hmQh8d10Dn+rY9uZtEVh0rb494/oxzHnJfUvk84gqVpx340rnql7fVFG+1tRU/QeU3/GfAO
m2ZVG5/xl59oSZ2tf2a9PzwyHcp3CB9/1IY+wbSjN2Dxl9rs55f0jUChjgNKO3etB+bEgRvqiMCo
wwKtjg10OkDgkCRgqHOV6GjBokMGCXpqqWMHzPSlD7aOIugL+BlIEVwXtzb3BCB58erwQkaKwdFx
hl4HG3Ly64dxBlE/EOojmU8AIiQJkehIhFZvjhSBqPyRpwh1cMJCMO1JUgQGsEVvbKHsimjgW0RF
WebpWkvRl6GnjSwjS6ytWJx7W80v3dS/E/W+Z4fDGCOXu1XyPA6K6okOeQB77XTogzkCf2voIIhB
PYdEPNJ0pWMiquP6qHR0JPe6G0tHRAuXBFVI+NtctyVymrVjVbZrmh/GR7r0O4v0Tg8sajt7ruIQ
3p4yHV35t0IXBNNyjQh7uyEhMYYc3JtTQt2VEAJX9IIVaV4iMUVMjnAc2RRVM4GZjuTM6JrTLRra
+FAnBqK2URAvcBpF7efN0NEbS4dwLB3HqSs+TH29yXVQh+ejvqoT3jH4ixcOy9V9bf8sichvLUcW
DKezDltR8sf7bWtOL0LngnRASOmoUKpDQ8tw5cmZus5yS/k2GmSLbB0yYu2EiQUdPHJixhFFZFHN
07EkWhXRReiokqNDS/XyHekQk0maadSxpii6EjAduBcR6vCad29U1bYP5D6bXjijMsCiI1KAB0m7
69iUhmyta8Aa2zDalgvgUc/nSNaVPmxPnxqzN14XHcTi6Auv6SfVAS2bpJbBS3n9L4NnkeIKLE5f
sw52eRgVd3R3JHRI+Fo81Y6CHJinA2GFjoblZMQcHRZrdGys1gGyRkfJYh0qQ4tndUG9MiUybaSb
nRuuuYSV+5tfx1tYRUTTyl7QF2dFZ9TBtYkEW6ejbL4OtQ063kY+1b1FJN6Ejr7Bc+uuWInQI1t7
T4bwntUKdA8dmUM5THWEbtaJun9/cMjXpe3Sf3ht+TRV8fQe7hwdxAt1JG9s4GSij63dlhxUUI8H
Fp6HLcuh6BacSn1yNzyo4k1Qc9BPdfDP0hHAuuWlTYcnxmho+kvGGRO0kQMc7G9iNc0DJXu5sgTj
Qrwh79nigPyoI4c12UNphemaAUviiPTdeJPZyI9JeaZLU1nixWWTJmsx1ZuCSGNa7a2Sp8AiVHJh
dYKflg5AFvYmnz3/Qs0zXqHqzDv0rttsEpz0SFD+y+AtHaHKSscr6Yvd2B0ztgBKbN5R0WNED/sB
uFp0Z/4LaOqopqpZkHDwTO5sGWGcxx4LdSw2Oosd7IPgl624n1Bn1izb+6m/miJ4nyCU3bUl2Zl2
9i+5yfBEFgG9SGCU3yl3malWp1ej9kmVmh9SGsku8Zobgp+7EmPxafsUUwxGUCdrWXhyaRU7KKOD
B+TZaNTfRpn1w5R2/APn+QSslZWIOdiHgJ+OTUMeQSd++QYejaYVB5WrBNYsHhRxbZvlVi9DPpox
fKpAR/aQje6sZjxHGcXJhKGFcb1U4iUY7YeJIeHdnDQfQzmnKyRVxmIx8NcMRtFVU6z1BcHVdJgc
yBXE7tIOt3Ztfof9wJnDqOWGGGC1tbJhH6ZAYel4bFRrXWN+oxujYHcraI0t04sempXXfWVNu2ch
iCmPZnlrUbo7Ta8pXsko5kANLLAWBFA3oSqfvNHrDrSBr9nQNHyIIJ53rrE1RYZQl44CHdwlxz48
WTb8F2NkpTKa3l0UMEBZzDZXaECQ68peQ47Zu6ZBAdk34kxH6QPRKED4qirDeJAHt4+LXQJSAc1/
Wi6+F/9GbhsfvYSXsepksArY5xti0zlkJg6aE4SbLO7gQIxcIlQvv/vceY6nBdkRb9NGfl/Hsa1Q
MwbKbuY58RNvi2t5GQZjByGb3kM/cgKboltTY7U5inIRW1IZXoVxnTnIRv18fVKyPddFiH4jQ808
Ku5kKZ7mYGQyLVSfIUTkvAtPru/2e4k2bHHFQc9mLmdOSCuMQEHrXHKxkfEhHxnRsKyMLScx5Dh5
JS9ijjukYZCLPMA+JIO+ypKccBq4DzXhBdjfoRYpeDqSF9vSL4wQ7IP7nGXVTV6A4utZZVNMnEBg
qnhDNSnblPpOy8NIA536jXct2rTcB8TOSXhzW9SokJym0R28NMmXhDxcOCM79713mfFvLjZjSuls
YZeo10Hn3iaD/1oXyqTRVFf2fty1JbyJEw+LX06RUFxv6uk0VA1jbJ1DeXw0QXXlfcNiCvvJxLsx
SlrYDGNj4VLjhPpsXMQD9RR77t/7eTjB8TYosdZMoMNcL7ky6w4DDjT/wmHsrIh7y1Vej7vQ+Siy
9IFKLjYqqhspoj/0CPXcJNPRolZ/GLaDNzWXJ5mK3TziOwXJkddZsabh1TBgQkCoHql3z82qp7dz
Clv1TH3svULwAIbwXHdNvM0yrz54ZEs4z9YPwbLYsCB6ooNF/ctgJQw0I2KOk0hvyAHHmD3+C/t2
tXjxviiRhRcmSO/qOX4mIG/RdxL3UHq4E5Mj2gZkObiF+C2ekGXdPIslArdE+E7GM03JiTiFzd6S
m+7Cyhp4EAxI1IZBi4CGtuSC15XNBq5Gjqn+d3agrBvCvg6lETxaAiM+wuKvFpM/87HXBpKfDD2e
QkXfWzY5s0ZRzLln7i42hEoGIU8zJvu66E2XyihJlonJsk3tyzf4MwHFg5fEKLs1Jz3J1ySaDqXk
l1L02FKgQsHUf7Y5PbI0RDBzM+cHbHmeX1n/jC7pife+7vfE/SqqIqpwyWMHtvEYc//OCm8jAm++
8zr/YjKfAIsa3EISEBcZi1ix5dkcsmqUfBe59AV5vVLG+AY7s33r7PI5V+5TjLF/5ivdbkqDNG4h
7+PCgucdzSdFKfjOowBEiLu/lAzWXQqAf9Cpwu5g0GkzHG8XsjPkTfKPo/egQmsmPEgxA+BG9QeY
es3LNLB1yM1ahdDo7sYSeEleIov7Cvpq1Ke3CgZSbwUaqDj9CRPrMevZiCUkeZDO9NkiEKGkOnsR
W5/+kx1I/yaIAHn8bce6RqO1pEU1gZ6VaLwHI7PvpmKBdF1HPJzOdr2QYpV8pjrcJ2eYFEcej2JW
SOYDgvUN4sG+/ur91rinPEED08s/inhBKbOGHVE6f2dHFMLnW97oox8SCTL4a92Pp7kR7hHCXUMa
hFTaEvwdsvcs6FuOpLa1lyOFRjbhr6AA+EKWEBYGxZehW1Ym/dlNUVF09bLNEtIQt0wjXbuBIgZa
T94djhHRqPDXxoMvuiretUAgWc6LkrVKHWM7eCWhoK4M4a8oj19/d06INa1bX3HbdYbfgafBKTeQ
fJ3hKFyzQIOVxK0MbK5Zx3Z7e7cgf41cXEj1E1WdQ1NsEqAPTa/o1zjQNqLWWjkgKyl0oY0ZUfsd
+uhcImIf2Aftys6We6rd9MsyeH1a/KfMCZEl87235bFK3XvAWK9BXKdboKHrzoTyEHfZnke/sfJ9
moUE6NaGx+DxvHUL0lWoKkDCPZSqlrtDLlv2iBmE/u/Uncly69aapV8l444LDmw0G0BFZQ7YkyLV
kFQ7QehQOui7jR5PXx+ub1Y6j6t8I6NGOXHYlo8lgcDG36z1rb8jHbDbg4vl47NrcnAnpna2MqhI
XOPTxWUCJ7Z9QFTu7KMUuoZcNX3ar924IUEKkfNyoDtMeTJlNgqqeNsFFRt5z5695E1VYmbCccAw
N7Up9GMaSD/dwY0Z9mnRfdBmoD9DGVWhWLUdsC8N419Cea29E2J1zgifW9mp/162764O2hxceQyq
mOiFvjPucCxPG8Uy3tbqaun63ABpWZjbrJv8fRdNl4j4AWav3luMOLDJp2ITkwhOdpK99WOWd2Xs
vo8SlaiVnWGyROhbMI6OSbpXZvpA7ufPojeeQ05PBM6+v6nu8H1rx0pixkgZdRX+rrOnndd5WP/t
VrAMo/LQhzMMk2YDlOaQRjQM7RhtSwk+NYNTuehQ0jFFFi9OKD8jmxDo1CelDVERPCOyuQJTse3E
cd8GoX2ckFwHJbQUoZCfkSj9mZou7r2AGBJ2HGWImuh5argYY41mAI44cSmVK7aWUxiLeCyIRRZP
Ffyubmrju2ZK3oCwCdTJ82h8ZFJjIJHi8C42KJN6hFxMu40PRFuwEuTwNLpgIlXonlg4P7AMxj4u
y2dqmA0sHGMD1JzHlk+OuOznIA7JkZMug9fJOFtR9yPQnmhXnJWy0O5ZTLqKfdpJRVfl1yt9rokN
uzSfGN0SuZv9CPr6IcoaMGMZOV8F8qplnuofcvjSaa3gmb3GQvAMee4PhXU2djPiTWS48ynVzoVf
eYtaMhWoXGw/sOQaBHN7PR+esKV1C3fOtdS1BgBw3h0IQ7x0UvvpTDj9LLaoeJGbu0L0x7C2JZGW
8sK3OfUzA7bzW8XMfRtKeR0QayaNsNaqbCCv9E//dUHTfyNSuissXGBoiP7frPTLnynp/+dP/YOT
bv8GJN11PBjF4GJnZOnvOiYhfnOdWTZFeK8wpCXhF/+7jkn8JqEdeo5tG5anYxP4D0y6/hulhEBc
KIEJu9BN/ys6JkNYvwJLKXSoNw1deNTnwpx/vj8CS2ev05CPYb5skbK0ep4syDthB4J0Z4LttEl1
0jFFBx7MeB8sYiZGwUgGg7e1SfPpockzPO6edmsYOFRZTPmU4d7PWpYtZZeg7ahyQKce/lKEKG/6
yU99YsgDhsTkwi9CHU9KgggEzEh8p6nkoZnI6wh77Lj6DIdIPX1hxogDg7o9EybLW6tKiY9g3+ll
OUQGci49xJSMjZFYhCFOgNQiJpEUJV5E9rjVdeFwOmQ3LeRbVXnzpFk14HADLkqB42YhE0tfag/Z
1FZLZv/SpMBy+8bdShlna6umRYh+jNn0RfbCtKwE5KHKxZUdYY9bzJhHY+qJKZyubHS0Rcj2zfJB
0qbdbM0JcGxPtKVKtciDGvJhC/2TBpOkCk/4ayQZd04HWzzPSSxA4Elyec702Cwt8EHdOSjhN/TQ
qbpkznoraCxUJ9hLcBQBKku3SUpz76AA28bwMvEDsazDSXDqNYiTWFt/0BEF2yjEmoxUlrPMQm6J
n38tpPuVzKpTCPEnRUDsNvaGL1PgkMWytyKkvV7WZQzLBAQ4OFHbeJGcwEhu+iZtcEax+qRkdfdM
MM9tRaIm3siD8uTFbpxbjEp7HXbheIfQ88vr1XPnunhCDQJWChaGGfqxvvyWrrMxvOKVIMeVBsCn
VvFXrWkfJt0DI4JZP1XfjQMmtoBfgwsJKcBq7GkT4sldWDGfGBlE4bLMHYNkKHPmwM1oNygQtCJx
FzDgCOZhJS8IuyNXAz35kmEHYBOv/cwraLRGcBokd1zPGMGPCutqoqLDAZSREDju2Ecv0946y9rm
3cWd2jXXKe42YZh4B40gSy0KfwZ9eE5n5XSfo6VwfQM+p1t/K02caj+oNr1mPkdVc6iQJZQ5H1Bq
VGwinXblh9NXOt47CgS9SEFxTGiAMbmhvJLlKw8SI870O3ApcgeDaWYW0BYgZ8+xdlXZctikdtks
OwfsEnGVciWU9UytUzH5KwCIITbsfHR3+fdUx/QBrfwaC2dLlYE8yDZPU5s8lqYqGfto23xy8RrH
Pto4E30dkSHHchg2OsqTo9VRMoqKHz0fXrumytYVY+ml0cbA13lUliY8KL1z1uCivlKtfMn8coc6
PLhKhHLmg27sB+/LqQD/D8jfW3HJwa1t/F6c/dZ6a/0+XpdcA9McDiBGHapyXu7YnJCcEXWCklIf
PhynMJdSkH5APOGq69ZeavOTD6gVCKRV+tL0NLLj2maLsulmjY2/kRh+SiDEbKTvKcflIYvLPS4C
QlgK6sgk3g1OHBwjxcpurKYd0CQusmw4MDK4O2xiXZNDiuFMTbRSg1uDGp3gqyzuXhvF8y2HYt2H
4TV0ETeM/JWwqMbFAC0oml30Pg7AOzh0NZKdJFlxtngrwrl432YoErxaXw8SMI4bPniyspd8qvHK
F6jnLFoorP+k6sbupZRqBU2yZ8Ok2mVM1O8qmsuBLnT0VR+YZ31scNL5QHvCkEvQkypmZ/WrvzXq
8KOmy91apFYgGCDXNJ4NYjDyLxX0TkagBP70oFjEQAKAtMsXFDh4E2XGK6Bg3lNpBPUlPwwFFMwq
OWxQJ1SAnoZtncpxETGwRPEBNqrE7k4FCF7PG8Taj7lT01A9sk/M1w1Wl6WS2SuoJWsLkiRd55SG
azFns/rFV2oG+o5dQMagAtqPUZabqSHrAoWVEcVqExfceo0GElHSL490UywBcOvHpc7tnxufDq3G
yoLJuSSZBFmPdBHUjh2Dc878ztHsFY3SF1lLSHPKHhdYmd2xWSLfi4I8dajUpkBgkaoR4FNtlthK
cGahTEL1yji6re4sHSwuC7lgPXhuuBYVHBPTtQ586LeRJO/J4vLnMdjplrV5AMPXNpkBpfgliqlp
lk1vr9BOPFoT9gIqO+iutfWzt6Ddw03iT8mdgeykxf3CNEwTS1JN6wp2WoS+0zhkPc7F8e9Q2B5N
Vopc0tKcRYlPb23U46ZKwIv6UF95lWNkiQ/IrWm5zOSB42CVeDbhr2RAcO24KwGcCMaAEk7tLobi
S1bwFmHbq1U3N7t1bAih3gQOU3sL3Ij8P/el1fwHZrRAytBTZAWuIxQt+UIZnlizJZR0Ji2qXQ8c
VOE0YM9JrNMQiOpVdgfu7h584Yi7p58gUi4mWcYQwtobmpkJdB4i2C/RcIrQ7Mz+HxsBLhoXoLhL
VY0nLBps5nUEu9VUvRVT++LH5p2rop+xZ7w68E4XrVG8SKQX+6pIxBLWL9YVkeE3ti+9T1aFE/os
DCMHJVa4xy+KeWC+hVpnP/jeCXo37kepH3joIuZ6MY9LwWIxiOtXD0W0qYyHocJbpvcvvhUMrJFZ
p+oqoRAYqBMy32PeNhuagUuj67xJ2B9+DsUJisgxDnnwVDRu2ZNdOhSY+TwenDqynfBkv3/qLhu9
drBQ2WXwd0sQ0KMeX6PCfxpl9RkpiG2xz8ZCUmIugpBZvGYZTyi0JCMg0D1RPgz8XWIxd4WFOGZY
Lwv31uXMD5ip74fO+6q6ZmWL+lXVPkbZyHorOUXWBor1lV/5DxBhWV8x5kSnnBKg1YkemSl4/LTb
mUw3o/TVr7Py4BY/lRWz8KquUFCMvR3nzwzWCLN37aMu5BWp0Vszhy90hrfAisOItYaWgIE73LkZ
/VbB7Eth6EvaoEFYPZwybpmuuhJOMQfWkleSJogauJzLArVoYj2RjicPfgDyilUAIyWmar6BCxzU
0yLB8NOMPdPW2DsbscSolGZ70QKD6zNSzGf3bK9ll9hQ324Q6NAJmrVyrG1I1gmDEL3aZAm3G/A6
XmHZzqul2gaDzQg7A9HpwjjxpumJrS53LYamtdF/2gnyW10r7kQqatQM1Kekzb8XSfPU0amtkFN0
G823dn3Bnqwex0OGcg+dhD9y7LACMZW1BLPeU6YoBGXnKkk/7Fztmjp/rsF5skwzOY79uzHUOlA8
XD+yVHFuFyhs0rEjYE04Htnq3QsrREzwfgbXO+85DpkTDP4EXcHt9gnz7Guh6ywAxkOIYocBAlnT
ovqUJWxnGO7M/9j22Mgt13mB56w3gCiEXx0rrF0C/Ac78zJsy0ssu3WJatfJaAR8OgBNnJXvwN/A
NsWOkbJv6IG768fOYXQ7zj4bLfpKcqPDs8k4IEsAw1tj+jjVT+W8u5LOyc6zxzapo0VDapylcLwN
7Ra/59YL9WrdNnI36dpEwdnABYve4hKZj9EUe89KHSxsDkBPc59XzkcrumylxPRpO5uMWRNTHQgn
oqHBT0b8PcOwwqPOYg4VE/qN8TlQoz4rXjdV5x1bvyG30J2KhaWRkDPgJQ2KCxbviqFkwuiIaEa7
VMnOktEhs+YJVknEYhHgSDPLaZGqbWzyoxVdB6eXvGaN71fmwZ3VBdvEGou1XVcvXSTVOtR4nYHu
Z1CxGk1wimkXHkyfElxULfZyoceoTggtSeUtycXRr5KjDGCiQyDg9kucsx2DSK3MCmuai97BiZNP
Bvq8jX2bFT9mZ8ihWLoUVQ+5bPbeS6NdMm8N4bavPHgrsxzLRuw/zWZR9uDcVDGiPz6Lz4mQA4qq
mXvGhDNp71RIH9SErOhgH15QHG/80AVlqW0mzX9243blGZCe/bJzUa7foz0rlsoj7FR3QmLr2wnZ
VbXSIrz4pdU/5SnULtUPjL2MaV+2THG1uqtmWbW7TWr7XliajqmYyIc6DB8T9MWhd1/ySW8GkusW
ADG3ncduvzeQOGCzZl9r0m5Zp9bmwTYcRvlpiRQkF8+Ng8C7H1ous0ul6GkLJ3DBhTXFWhQyWLc6
XEc757Vi9Zqz40UmXZWvHY+WEF3BLYkB4mUR8UZVFu2ZrqMCwiLZ9VwMaqK5SbOsZc9qd9DE1WzL
diX66CHJ+Bl60T5he2gWiabTrDi45w2/eWMm2EBUhk5em6hdnLl2GZ5JPP+MSqRXU9h96IGEXB2s
JLCodReQwzGRp/X4XdvQ2gYT8Q5Xd1E7U3dHwttSR6O3kDHU28gyF5l1ozeGXZFm4aK35GFKgIXX
ZfvWzPO8TucJ4GW84zXfoebHy0Juqp0gOkh5a6yUEWz01hGoYNIvg1uZ+BWa1hoRqpbzGEyxiYoz
ABtEKvBhzpwlSxzKNFNctomEV6S8Js1hCafePyS9sA6DAROkye8MBX0aKDKD5qUsXCBjoHrzJAfj
xnpihOClQ4nidIXvRERJb7JODbPphzbhfQm8jQjDN8foraXhwAtAp+8ubjXqJsRhw6FIoz2hKXd9
OpG5Iz/qgvDLzrn6rUeciT8r8i16fi2qNnhoae+9nwFo1n0304MZbIAfBpWmEV7sJx7uRa29ZBEr
qrhSV3zsN+qsGsMx8m8NGcdytkysPV7mIK7S7pDV0kDRiGg/CZ3zqOsP+MG2idcdTWvfAMRD69Ow
NWUi4YZAPxgVYG79zM1EI/M0PVcjhPEoA0ZdMMhw2VgaZhzcFQif1q2pvXZmuEVYXKIPYYQBRjA5
FjIkWL77NPJ0lzTI1OOGJdTkvbPWv/jSbbhMxaE16puF5LysphNFWlM8IuVbpgPU0zbA3JuE8bWI
u3tJmK8uIImPLHpReTyFLMStkHVL5bendrAd+mm1b5uetNLMvpuzfqsMLlARFIeJBb/Nkpl9V3mK
pBOvEzYXRuuRy4JUPmZ2erC3veGhsMvT88AbdRu0aITDzNYXoX+cEvuhnxNGUarvqVGZOQMN0Hso
lMhsioZnxZ8/FJJ6F17ngA1rLCZHdQxMMmGqWQ43H4eXjbB2BgFaJNj0lNXeZKAnC8aj19cHv3sd
R7EcmwcvDp/bEFdCMMTkTweKFzU1Bnq7wjrASb6GqfGt3Rcp6aOSO77M0q0dgoctKKEKxIgAyZOF
Y2eQN4M3yyo2gQoqlNMhEaCEBPe9wmP01PYuGjPjXPnxuh8Ouf8ZO8FlTMvHvvC+/Fh+NERdrUhr
ezRypS0tB9FMoeGa0PPwlPydF25B+K+k2gdB++171ptexeVSPhXfRQB6vLXvO+PFlG696Dr090CU
WKo/6623a+sY9YZPWgrujhDHwRwIitUqQVAibYPEb0pCn3E6Ilv/Z9HFp8xoL4OVruE7HOqpfUsG
lJNZclUkoa3LAreHA7gWhTGvF5SDNcISxktwwnqbzXIafTVsVA5digjK9UPomqK84rEdHisdl3Vv
y4l+arjJSua8y0iHEeUht7udb09yZbjAA1yJxmhwtjXaX+ZqUEyp8XT7lqc8yol99UduJkcr0CiW
7QXB0FGEkXmMNPXiFGVw54vXpFA9LGO4OZh18rWZQzvQx63qsrWZEtUMwboRKbVI2G5T3SR8MNU+
gml6pX9gx4/CWTk44oKuTLZFLO5j+wIY4U62vr7oRmHsWmQYW1gfgDrUmwf3n/6ElSwiZIHyBkTS
EN4xPb0gMnMhXNIpm84EcjcW5IPY64ALCuIM+W8O+6TJS7YZAQgYokL8ZnZi+byb7IFmlE1obp5Q
yxBI48QbXD1fbWfq+wAoxJqoSF4OlDUuN2LmTHw9jV6LBGBODPjIiHigiU3zi/YNc8QRXeY6dhTR
aYT5KqQfUkvbjYF8M4E9Uo/5c6vBRHZM+0zRsCVFk2UYtYBGmmQ8TlfPeUfc5CALwdkOhPFn5mon
nalvTvZabIdbl7YuOBUe9DpMa/w34XiISL8B8UJOxFDXGyi916DW3mU0I1vy+gftyEWRplwRuYAm
86YVxrOVpceqYAMSjExOWoSgK730Tn0mblFefPCaZFjZkmUT5Y+p4Izt2vuI37VymstkFvOUuT+5
OshzqVf73LHnbKlzMKnvpEdoRqLyqgVTmFQ1hR7/+3VU4IyrKm3Fpu9ZNhkfRR/exgidZqlsLloL
gYN4MbmmEgGoUZMAxBys3AVHfWD8EBQ0Y4SY7iMUkUsuJhbWtjwYyDBTO2Aq7qxg2ph07t0Liok1
TejIyehqwyXUeiiT7KRzyWtvqul8AT0aqCWrJFjWQb7FyIoKyYOnWcJvpBk1j12ycyLslVOS4CqZ
bX9jgZKiuYOG+NOe8heEbg2KByZNiojqTZ/GDyXrL87Bmc2hKDmm6CGmb+1iHfmtCfglDZxmp8oj
Idgo78P83asZwecczH41EWaAvqXVOsCT4+zuAiUy1OWBNWmyChwbUYhpHcweEQoUh33TgQFlXewl
6f0Ebw/hgVhPfvvmJzqtS8ska4yZro6188jCMF+lVroy/eFOobH1g0Ct20I7uUP+6CUAW+eA3xCv
seN0T6M3fCRUnHPSwLbr+mdsTqfYkPcgDODze/zociYYuv3Kt9J3M9gIPzxztrgEo7j3Q/Qheja/
ZAzSzEhzOfEzLiKeqEVPR7lwm+aCY4+1OjU4QQAczSCHpUdxJQvUNwyh4yq/CJ9n0/J4z1SZjNcO
RBAwHlTrBqkyK9uFaOllchda9GFVr2ucCYJSWyehvZXkG/diFwEASwl+WZlJ+ViQWb9IbJBAvi1e
bf3aeNp72ulLOdjMAK1w78X9FQUmWhUOPk5s+zHQEOVJ5msLYi5JVCoeIdcsi3a8QgdLEKEVH25U
uKvAn5cSJtKteTrXo14HlsBfBpMA7HTQiRAl0FZV3qYPUSA0PhP1wRYIwzHClnq/nyb/1UB8h1VN
g/2n+dTzWUB39ArG+d6vTLRtVboCBvdA1f5ZzuOXYMpeS4o0dJHJtlXazZ/SiFlyDHoDjkbukLyJ
xfccJsmj3m4Aufprp+DkDGGFoXLstmVXH0qjeRcZ/6LsGU4GwzUN/X1hNU9GW742HfOYyCA/2vAO
cSEIR6mePVjuCBRQKGum91AF6p7mbQeEHS+fXew8N7ukbkejzdlbbBDyQZ9v2595RIJVA/YbTCqp
WaqGj2uXd7Hh3PnG8NNOiYxmfHDMovpda/LXrKB1QY26ahLavtJLtpoNW88beOy0uH6fBFBsB3cL
GKALu2Mau/E0MFfVWsdbxIX16UQTU2q09ok6x33xagfuLAlkTh8OP3u/xG2WVIs8oBJz7R+tNpab
QZX3lUshxOArXObqXjX0To3vPHu5YhgkEz44OJ29P/7s4xpg/ly9s15fNG11lHGK6spJ2F4gMqW7
eZcBX0qD+KvssmNvzaeMIjC3G9Lvqhg3ialSZM3kQXDLXtKkuZmo88Bm2qzZCx2my4I89JndaWEg
KHeMzCsOUEVfV24IHbwihj7WvIt6L37rAXfBdXsL0Avldp6vE4NlvmovrcjeNUfGG2/IuWZM/EcU
cqbV780of+qNYel07qlrxb7H8lu7/d5BA5Z27gHJSLUmy9gLEYCrwTtIu3tIvHGfjQG9FJGngnFc
YlQbG+1xGH+NOqjohnpnyuxqNbgdi4qqX8+hLX21Z/x/hiRhcBG4KQrlner+5DElWWl+8qpSCY3F
gu/K8XgiNegh82J9UTpcXBxx0KgJQ2yIeOG/HUaMUvJO1dVTNGIIbeQpy71T1FA8DB2+l1pspOWe
zCGyMdcAXXMb672po6Owhgc/wIqGq/+S+PFXX3f7acQXD0Xwh8OXcDfnq6HV7tlvHUXt/HRqPKtO
56foAvg4u7q+jBPFGZlaN2G07zqkgtJzH+WQXuowf2VVtQIRxSvS+rSG6DlRPK3zEwRK9ksroo2R
aXRzPKPU3MBZGEUifN4N7GWIJVE4N8YHIyuOCYmNes1vZ3anMmBE1vAEtSRrDATG09iw5yQ7cOS8
XzYSUi5yoW83y666GgWRGVdKbjjCLj6DwjE4e7sasNo8XMuh9BOvYKf1O5IH7nPM1uCVlew/hpjH
K84YE5b9SjdntT94K+UeCHtFPGeOD5TcR96Jh/mgMbH38FCAvjX8U4EscN31XEAOM63xHogKoFJF
e+eF62rkTymAPN2A3jsAhG4PBM37wy5X0SOGv1lTdM0L+wvm9WNYGGe9dPctT30zwKTu9PY1dAYf
vyMltjFER8SJ5DToyW2KINfZESMueFC2unhyhP2gVZQMnResVTde0+K+S1S/R4SNIRf5ARN85Pbs
XGhkbFiclea+R6l9GZhfM0rvty3DPmBdzpKw8w7tZHULZyhwzBDI0/0v1TPVCgbeH0xbl3ofbIuw
sHD5w8avQutMIgfQY+4afWLCV6vhM/O1rzjrD+S0MbCanoLM3U0a/i7N2Ysp3ioRrKwq3w7SPhS8
Z13ZbXAETRzLPJ41ekCdQKk+Q5JMllyCW31CVu4R55U5/jVukDnyUW69NtidWeKssN5iAQq0YZWa
/avPcNd0HnNhfo8GHxA2fSaYBUKaEaQCHJQru/U9qr+k1tWqy/kqSe75xoQPB039Iy0ZHg3kl8ih
x2aiMYDiNJKR5H2IN0Ho/mZKjefxhp28WMV883lC+cj5DrPXEg9tCyPYq26aMN4R9JzasNgGgBsG
yqM6Y8NmaM/VQCQUPrLLCLNsAbP9pCOdBV78bSfuo0dge5ZqNynkJrYwN07hq+9dXS9+MEdGRsLh
y+Uu7yb2q8FrlVzxNS0cSHYaqqYiq1ekq2F6+RqGkRWb3CQgqmS6wWSzK/HlCfZIjN5WHvDJqXms
2h6+RbwPpuE0+TrnkpHwdmxX7iCXAUv4MWEYY7Bjc5EFdvzqGHuRNVzVkJzMyENcyGTFMMEhuClL
SlVml+Be05lF8tmxih9nJwlBTqoxiTaa0+qiPWGI63ringwINZ5qqOyh/YDP6pCiMq0BdPHSZs2G
ouAYNXdBExAjFJNRhiULGlt4S3PKoYJNHgEFUJPj4SvEDo3T1XwxFN0LuSkvXi8OTs6/jSfc1+R2
8S4dv5rI+OmUurtsd0Acff97CBWdlATkGTxFanqa4pgRoWStx7IdnzyPZNFMb5IRPlaKhyz1rnaP
U0uzVoUGzdbm2w0Y8AG7DYK4VWMDOBjUbWH9FPa47hNqsRYoQ6/GN4z3LY5ha+nxCFM3NTb50k8A
UReSgBde1sRJioS7v/PyLa2sWONNZwbIDtGlDMOAO9Bq6kinROO1B0PiONQy2BX2iIUDbtXoMv0a
0dOu4shpSKaz2WFIzFVtuyGqwiE3sYzutHDcNOieV3Gr9k7BeNvrEJvn8NsAuuxLg/bQ615hJunw
RBZewJ1eOjGnZaszc/OQL3g+nS5iZMNCGu368Sn3ZbIsQkpV0Fv3HN+vpgq/DJtZCTRHm36HIp+D
h4iDPjqaLGNIKLjXsvpS4FpHdLxH/PJs2sXJM9DRpb453U8F+4aggFnT9wJ9nXVPTTqsTbidC/jO
3sJ2vHpRyPIGUoP9zwKkMJPqZQkxfMEArquSFZiyZpFWVv57UvT/NzrrNvzPW1GOKqJl/rfTZXP9
b8HWsgTjmb+Uod3C9JsQsYD4y7RugGz97V++Wb804/7rX/+GIu33/8E/FGniN3Q8sLA8Swjmew7q
st8lac5vru05rMgxDFu2o5sAvf5dkoaMzUbFhlrN5IehiP4PSZr5mymJhSIXwUZg5vKlf/tfXOjg
uwBFPdIP17/887/kbfYIaq6p//VvwjR/JWvpJhwRB7yX4O88yXf6oyItcCfUYxqZiOPYHMtaK1dl
FkGk97O7tnzGcH/jtfsjVOq1CNH0VtODcIqVMr/FhOq3HRQpvMy0morYXMTAxWI0N9wTaCJ8y8Eb
xIy9YdO3aXT7mlgeeERVHw1jNi8mmCj0PhXbBmbzijOEOQvPr9Z1u6mp8HMn4Znw4XwJUIlKE8mb
XsSXKGNLMRGnc6hD8yoV9RmlYbnNOw1bHjM9BNKnunTY8cUYGS2VbdmFk4YWe29cV1whtn/qSueM
vxDzMcLTMCP6IU2Y4VX5B2klKDscq12ZKGeXXW2BOfXiei3TNEL/EVjzizw96aoC7tKaBNKAD/Bm
k8/gUOi7NptxuNGAA/3LYH/5DmY3vryyRJfseynHTd3DGeCjH+jlmubACjRkwRCXayg1fB8Dko8d
fQ0ierKC+OUc6ZO7JHzrJ+qRH6Rl6Q0jfC1m5R5YFLSkFTQbEkD7tSHAhkxFM3wyglobun2v0L1d
eZuHa71mydcwyWVUpM52Q25KEX707dRhJ8jlmlRUxLAtCG2ZM+nvoK5UdrRjHoQ0dWL+JqNWO3Sq
p0X1rLM/RS8YD5hLGUNw19tHsyY0w+z7t8HgGIpi7VaS4736w2P2j7v3j3er/X+7WdFuSgFaDpWn
/Sf5pNLUNCVkx3Uk/woC1JKa1o90r4UuvB/xoL0qrcKd6y9zM3xKgu5D2WpXh1ghUu6BCBPnaWry
Y9Gbu1bT0CfAtdllRfcRVd5n7kSKoNBgGes5YqARMs6E5mVKSo25Rr9X5IAHTA4gntEp+ie3Ki8B
Hu33wKreWQMfEE6Q/ocH3Yq4TYiSEDb53D6bw8EGjtIGD4UQF9ym8RFdxq7qEGi4VUGKDOq9TaZD
9mR93SwE6KDzX1874f35QTctIH7C1A0uoeS0+eOD3vWD6bcQU5cBbp6etnaXOMVTZXVoyYU70KNb
G9dU/WOeFzS6pA61OqIXErGulYp5op4yxfwU8Na4WJWFn20iFHX/7BOeP8Hfj6357HQ4hKTnGeB0
HMEM1P71E1Y+MbWVjna9likzfiyzoA0geFXjfT81aAJipyGGKJz5ovgZ/OpZmXywZD/vncrf6awd
FwG5SwDpxa7W6qcQGS5DtbRiLcdGYxodkuN0y1/buN6tkL7V9EY0qJVETCvRvQCebVdVppNyIc2n
grp5k6reJTzbfa1iO6J5ze+kpvfsxOky4WJ0Gze0SpYS4RyRNp4Llb5krNYAZJfl2mU1UxbhTfd9
gM6Dxrs4Koia5R2dt+2dqN/d3qe5mwwogxCsSG+Lhu0/+fD//ODMl9bTTVJfDFv/04cfGUaHSxJB
q0sVVDQ2+2itYHCgM63NhI7BhdIRM8UiiXEadt1nKInXnCVyS6hE1uKvfx7zzx+zw13ozSpoNN+8
xv7zzdhWPcJaRquo4cQ2iKoWgs9kEh0DUiKjBZrNDQ2x7FMFfmWwHCxZPDSAskr7GOb4eTvB9NCP
/NO4Jv9hWPdmdeO4zgMLFw0vhy02xQPcqnwtdbXD4dEsdBiBhKDRO0tc1Dk05CUuWWOZwTa+H6yN
k/TlvZiKaJlCg/AmbfPXv7Th/One5iVvGUiHPNu0dBcJ+h+fwFQWDpaBWbpaY0+p6x+OjrAWuyJv
Kebl82kFnHpWo7CmC6I76TPAGAaCDPzt0JXniAjhBdj5BDCtfSFXNl9NNqRw9iFBOmtL2BymY0iR
mg03T+LAtgCIFLKu/8nHJ+az4j8/pY7OYE94NhfItLxfi4Y2b8tp0tCZKP1N8qomUALxhR1VSyeB
OmHGpLHzbhQ6wkmkNrdmQq3915dT/Kqlp5YS6OqoriSifkv/5XJOoxQ0lRHRbalg164HlNE9hOl+
+DHhMMGCiTRDYkfaTbGOpDMwd3/9E/z9Lv3lMiDPga8A4ZQD1f3lSE1sfLCJxwfqJGQ10mNZyyQC
QfcWK7oGmWPWrge6SebBeJNQetpI3VeOipJDMU0LzldelSgjNsL9IATEWcgKRemkk4vYhSFbuiRd
6bGFjnf4YeRwmSs6Wmz4NRxO/Kxmc+QRcyCAzCP1oDkSQ5Cw+mGy0bgAzWARlCiKucPAe7FNfDdr
hasR1X0PnzSPKx1oG06lgKabpdFxcvsHfRZqgFAxln99reaS99ebhrQDl/ePsC1dArGeX1C3zzO/
4FyY/g8GOlPNTroiA9B4YR8KboSGzh2tO6NVwJZD9RVjj4vssAah2T0qnLMna0p6tvwMQljyuks9
AnlsBmH2kDg6feXCLIerpqcDmJTU3SRSY0E3h2wH/5u681ayXNm267/QxwsgoQ06W+tSu1Q7iK6u
amiRSKjEt9Hjj3HgvMsgHxk0GEGHxj3OEbe7em8gc605xszVxfRJMvi+gQOqHr9AQd9nE7dY0wIZ
MugxudSq30ZNYWhgU+jgqH6X5Bxq/7GzioqYVd+MVxhbZM/VyAsjnU65xPmVdR9zwmtwHrk7I68U
jIyJbGdtfwsjyaq0zY/EWPV+muxsXSV4wPO2ZlTZ0XPHOSwZsBMa2vpTWROx6dxl1aleU4UuouiC
q5PPe2q8C/PRr/j3U6xwejCnjTfWNhlifgyNw/Mxc8QL1R+w9wl98WYq7glYx843q50baLWPfScl
44QBYXQeGYGVBw8b0qq2NYcUOUf7JqcM2cfXvHL6ydzZ1NhUfJ5XeeeJsxgjUn9yr+USvG8YnVDz
me7a3CD7rFBb8uVi4OBt4Cid9UM6/7IV1oXKApYNHT7mwhevYU5lVtEHi9CZ6rqkywn4EG5iiLGf
GkIuM7BuyYl776n0222HxyFBlCGWfSw1GDEaVF7yxszzvhm/2wpDRMDL+NgP9b6wKP/knPjuubxY
cVIx1khparVJjZkVPbfz9DqPCFBmaX6STnuFXuUtuwyZqvBRtkydSkAKL6OZMjLL50DdRrhg6mIn
6DljPWg/2RVN+l0G/XPbEYjTw1/Mq7uJ73pXmJ/07T16ipqwfnj1U0b3VKygkSDrh0VYHayR1hPh
RxcueuzxW/vcmvhc7AIeoJWcSUBOqGN1eLxP6yavOq7q8TYMOv74vJh+spHcJS5CchBz9+KHe4bw
dP7RQEFB9y3SYCVjRc85qWskfESlCdC32fBH+kN5TJ3pEMWjs/CECfFuQIEw9k4A2bWfRpeIsQTJ
yOYQhM68LYeQA4Ad1jvfZm/e+jPID5H0tGzDsy2NJ6I1P2yQ64cxaF5H1nKbMEckCHDUgIMS9ZlV
giYl0Xpf2MZaTTjjCjihneHDwTUDzIMQ9NhIRO5yLp6ragYBnw9+MZS7sq2/vSTGgpM2Pw2JxzOB
LaZrRoD8c0Ig2Bb1ZprMDqEXM0w6PaZzarOJZMj/3mQqOEg6liK/viFl+h1j0b/OoRni0yFzWYlU
AKL3v9FfkLgzK2Md95a6FeAKuYxulNUiPhCwPCrKnior/uqbP65hpQ+8Ry+Rm5rnwNTXXiZ80OPe
Zb7+05B17bhzRe2SEItbKlTBOreE96ioc+oJIQ5wiVN4zypIQ25Psz71VNUBnKbXSfYfnAbtQ57m
+ygU6bGf88dhdONdxXxuP9M3s5kWfpR3Gzc2JK1wD+rAhdK4gGHliv97myLXLEnY6xXFV9Rn+Ou5
0XGAiJtDuYjklVMyHO0eiay2tI4h2CxleyH+MO+VSTetjJyb7VFcwENUoJ07SBv6Jcbx9956LLWN
k3ap3R5QFWw7H25IWz1jaJaY17xWv0inZM/Kp1UvYta5x67YkkNAPTAGiXsyY3x3RMrtbLCfJgvT
Vo9LnuA75Kmr9bft1dfJlnxA+RBBWUwPU0F9kFc+DHMRXYxAN4dGI+BbXiL7aqxK9k5FtFEt2Dhb
MCrDrBr3g/NRlYxk1UBtnirhW6PQ+KJUtz5hJ9ymlXvkTE1fZycfBskz1G3Y+sYo5bAMSOtlsBq5
Cxvr0CUN6m6dqltnxPvKsTH1ug0fm+UyNAS5vjLfPCjqTFIrXYNCF2eHnJhLrGiHjRcFSC2J39Ru
+FBWJC5dgB4nJZ+j/fYp5b5yqpkeHilSvysRhDv0jA7Kl3ZPVrA6+3kpD7pL/oioUA+BZ1rb1hHn
MEOgEUR59mbNLGmrrrnWMa79yDxHVCduAAecUxIUV9nY+lywh5GhzI4ZnzFOGXSLtMPrVIG0DG0Y
MntAzu87kBFeO7ENbdu3tiJx6ljIk5IMi3UzPvOvlpRSRRM+STQVWRtd4r5YdhUD4wPSKn4TVDsT
XunYFMLZDbm/84nuEn0n20kC1hP8k4Yof/ql2HDo0n2FU2eXJiEqPT1/z2XHNyQojb0cCsG5HaND
r5NdOTbDoQw4eIvGp/O8kSHlByQIUh5v2AhsHX8UXnOuw3RveWNw0bQE05pLIs/szPD0P/6C/KrC
/hNxfVxq0LhkcACQXHbIrXsX5uVdD6iUd1wqOjO3b74gQiFdTZmJ5nUdlKRIS3xopymM6RCyGxN2
3aHKXqhXLae3oqBHj+T2InD1V3Uoyn0H+/fkS/K4hV8le9T694Zx36n1a2qp66E6qJ7HIVlDFvSZ
/TmPQXw086AkiaL/lIaH8W4oPlCYeeeRUH3vUJSACJ4d81xfTNGQf/XsTU1f1sluUqqGSYL0mfU+
j7+IYb0VFXEwJ6ihiQ2afSsQ9tp71jUJcs/cuH15T/BGrKxRFJspVh+KRDOdtME6Jey1VoyS/CmG
80yQ0hRludZT9xlNJBSVHSJarwGNxERyveYXv9JjvJlCrJJ1IvK16TRPEclqUmsrlPxcz5hYB0P4
4Nf5o/pSYf/M85yVq4NMvrBSmxtmy1WGOos0Qmyi3XbEdEbVeCK31tjlW89LzozL12HlKdAwn8ec
mbPDycsEWYXLic//AWwwIvyKMRtnAsbsfjrKKLRJKny6S9eZ9mhnJDI6Vz47RrANlyQXzZhvYSs+
i6y5tn5wblRAjmGqX2NFNjyqvVfL0G/xPN7J02Ga7I0jWzRMPvYi8TYQE0G7KeztyGeYp49welsv
N92dVxEObQ0y43boAdf0OAMq7UpWA/wCp9K5OB25dEaZzQZItblNfsSKwXWwtKVzeiNAuFKzzcQu
4l3NZidwhjU2FJjcBRbH0jSaxJuKsiPGSkFaH5rHnoZP14Nn9RCCUFP5CYN6wg5v70VmM/mqsrOi
cWsrFqyirOwHTJinQRKg5lbgh0tmRXFpia2Wn4H6Mb32T1YaJtQWe19pdPSlpDz9kQY/sPGlzVG4
v3WhGItSEr7oe/lrZBzN2cuOKp5+zOBrGX0+U+yhOBtUSW6iFK4Ovn5jVki/4bDI0GpWebb5aS6n
5MeuctXNg/LYBE37lXU4KY1ZAesHQX/B9ORtXNdELef2Rz+c3uxQVoe8UEBsonjlqIO9iMpk7VCq
pGeIlx4X88SnyK6oog6tIn5klfuGpgKMpuPqqf2+QgaWyFPJGHmkkeWEjuHH4ZJLhMo2z8yxOXiw
DVSWU94Gg/hHNlu7kXT6UUzEPzzDs/Z13KeXf/4ijOo8JAxqMgKfMHSRorwk+7AKbjIVdx8gGfCq
MjKtc9XAL5kgoUbCYXi20HCZw0/bckQnc/6QuXlzLFz3YbYxCQXCOPOeogyhKKJta5qa0ntt4k6o
9rY5Xg1vnPY2dnCqJapr7jtvNIrtq/zOryzeJ3RLcdR0jzG25JMcllSGKYJtSzBvFeThbTbJaZLt
RBQxklHCroWRoWUvNcVluRMRbTpUYUxru0bd7sTRo9s4Jbp1EogsbsFAXO5v36hI5jfDn86RiXKu
dIq7n/wk+FL2DtKTbSOnx0kPbPf6wSEvTSGG31ARrVCGIaCYbpHttr+q8YD+5UnJJn63kmDasF38
aKFWoSjCkyzZHXtcu86Om0+057DeHKia6wTPKG9ZsTcwuQYLf5Q11lOif4UyXznDtJXCQnVY8oNg
kUfHB/ZStmbWZfScR2qJX23ukCt/03WbPKdUT+TqeXSaZC/BEDCCdgQYc1p4MpTGgsTqjhQmlO4Y
fM2DogmRpEDqsNAv5zu6D+SozvfYhO4usTT4VUGoifSyFzZbHeOETGFzV7ZzC9vyQ5rBIbfhdRxJ
qQSjDZcYcrfGqc8AgensaugA0QcsXxyT+AYoiT9GdjbF4pWzqzOEb6FVnmi9PXQiw8IqILYaqkpd
9zJELgR561or54Al9+SMWb6j6xuKZ/iktQEu03HBJFzvn5/nStBwcu4EVhc649aWVZf7qMU1Gk7F
dWnw1UUxY9J/bDBwOC2PU9lk7i7UbbCqSEwhJpPolhLN7S9yNv+cbMNCXRTOx8Mo/GDfGOIpQ1l9
MDvnT6qjDyzWHCOkaRw8l0qIeXiZp9CF4Imrg2kN54rETOhBlymOqTvB5TvCaDvKxucF7TlnNpdW
R70nqadqquQJC6QgUez33H17nCxrAsQ8exyMybMfX0ZI78RAL94N1tWVDBid3H1jm8S2AKPNzvAw
Xzay5VpVTL87i/gVyfg3S5NS8GkVK5ELV1q+88NQe4NNLk7E4qT8yjp2SNcY7KaXnJAyhhfg+8V2
Z1aU64V5e7bCxzRz+kvhxBQIZOo2h/NvI25QNdkjsE4YrDJo0D1bjtvc+tY+6LggDsoFXu175j9t
cdD9EhXMYT2H+o0MdLCrRj9bYyU9enbDVzhkFF/hP0EJVNWr0E5gB1VD+NR3SdIn5HiYNG/EkALN
58MDNbIwpjPvlJ6B2Dq2+9eetr1LytPThoW59n3xahRJfObRyIxAJ9ZekXgmJFL99WWQHtnTbSlp
mekezXhz5zGJ0v4A6+eekIqv6zKYznMv9j6N8Y9tp/kDmaZo57cOyrWQsnKDnqiBj4IJqDpVGLfD
8cwr9MfJGuex9fOjiJvu6LXUx+U1emKrcPx76Tv1XrNfnEjt3FKsRuuoTXYVm4ObU5VvNfpiXnaP
dd0OF68A5la6+LJ6B1sVdZlcslMuP1bgrDpN6YfTm2cjxHPO2+hgeul0NIOO6bAW66g7p3HWMVaw
+10ru7vL+spt/BS4rCMWKtq94dDLWNoFSrARvqLDB0aUa1oYDN7/k46TbVsAPag2rDED4U2K5+Gr
kZiLh55MhxoVnjzG+9TT8tP06vLHnuzfApMa2CJni6D1OcIlwjmq3roEZuAcuXxxJKuQ/rDRXPel
Li8L79Ek7XuWIQ1ctiXnNvKusp2pDaribDvhctsVXVVve84aXEmbP0VWyweKE1YB1SXQ4iNWsXHJ
omIx0oF8BHBwiW9BVPmFoR6TGEV02M0X6IQ/U4AqopvNI88UdXBc5zefQGtDetihb00C9nO92Taq
j66cAdzJIUJa2wf0AO1J5oPLPI6jYWUX1ZnHFciv8vUXcEt2SlBNMnDPNmYcjYeatayiAfQQ5oAm
HFWC56QDPfKTEbhYzDGBDh64fRO4j+GytRRw3CLpD5R4k7nJxHBdRAyoiYhvcRCinRwYMbclOrNo
ejDR+5btQgearD3qrNtgi5q2pUPJXWwnDN1qvXYnxhB9RvY9jbo1MsVrRQn3UzAQVkKVjnslL+mA
aLxXck8okBusDV7zNAd4VG1ul1TXqqMH2rVFduJsc5mQsWRoh0UWU1dHxpsH24mWoeS55Pa3M8u6
hFFF7Rh0uBRJjBHdzbpLn7T0rydvkzHSWsu0Cqyg79LxVgYF+/ZS/9YhhdKxJxh2iXrn8bq+anJE
RNGNY8Kn3cJhatwRktXPlubdW4W+3nAU5jyJhH9ndQhzZ6/nwJoUD9pkbEqNe/sw9jS6TwzeIjcq
2J88O4XOUEW4y+tlzOw18i7/lkN/hNJm3zsU59wA5CNb7W6J7RG/7JpvPV5qoQIIU06vaDllwozR
Ktx15mP09PVR8RN2C/tSDkTuGR7xA6JJJ6Xs00da/5QM9L0Pgt8c+WxxaspKcInQ/amPjPcATWMs
/ZhDuvwKyie44XyR276InhOBGf9mb1SSodLOBe/pAxUvPMnxoazoIkQ6IMRFlsYx4hy7mZbSKksY
RyFKFHI8/cyoO2RR55y6jjOWrvtT2yn8CgzNLUGKn6Eul5AGjHRMcvuUTJbF111kh4h4M2NZcv09
2+Edik0m9qWxsfpLS7mJQW6WWRQTfAulZBwHxsEY8tuoAcpkz1HeCCYi1OJjijAhT4sxK0hd9PUD
vst56i5TNFRoD3nE2HJUIITzR7IFbj+AYa5EzHja7o3wgAKL101sv4IPHhrXvOosXeyXKA7ClGiZ
RaNeXtMZAlLxN7JMzkcxQ+Bs8GAgYuuUVAxkHWlp2BX9wPRxMRK09W5s7PqEHWJaWVxgn2xgBLMa
nxKEAlsaPdqNmZZY0fLlsV5v4k63565yRhqhWm5zl2L2XwIYAuib8tO1k89/lgv/b/NH/ycV1v+f
ISXB/Uf8TyuYze/u979CSLff5c9//k/35L/+l5bdys//Ek7617/4r3CS+DfPtVngBT6ZIjsw2cn8
ezgpRJflh2xrhO2GHqt4Vnz/PZxk/Rub78AmmyQCtufiP/T+CVP4IdSGZ9p8573/m3ASLUf/28rU
tSwuzj6/EH59OLr+486I+VcXlcy8cU5n26KGJamX2R74KVccNMWkd+YwQxIpKfrKwW3IDPjDIQ37
FzpIOUgPy9vS5PAYJo9W0ZyyBt5uGl85gB6KYrhJr2dw3qxmcQvTHM8u7XAcsiJVPAf+uBkb/9JG
iETa8UrpJ6VxxV1P9jv3oC+jppJLDLec+tuUJjBmciWjOmIJE+8pHr2vwcCIv2/V1XRc6sGGQ1w1
j3NDtWpYPaQ+MpAoVxiI9O/Uq95SzJNmjvCCa61D4xwFYl993d9opeMBJXaOmzz01bPmp4HZ+I2f
/1F79aWfu/Xyv9oadjoHSxuGW6QGlMPRsj1jahsezNY5YRq/BXH9WPJmCyir0ZmBTrauztKbH3Cg
fIwGUW82msBtuBRk6jLxiIan3vgW3nRWTnLQsj7XuXtENoR20Cn/DCwLQ/wUveM/dsSvrPYlYnWY
296zpBUAFHIv+G2O1MHVIK3pCJq6o1vpECP/1AP3ABsykdNXHz9RtASy+sfj0M5k8DUNfou2uutZ
HoWszillsIvAikbwnTLzrQhqArT8p2eIOtlcMg9ODCJwPVvhaal1m7rqbUiAh+gxx8zjHAsp3scy
+kYUwRap++LA9OW49n5kREk262O06C0ZU3sm90lQNvKKJ2jKSzGCiwq7Jnw9PpVSXUWXHQmScJy8
NZG1HhIikI9Barsrz7bfLX6ylteuBi5lVdt/YA9/sAYT40tJK8aKOeqLV2AMG9KDSrOHPEWREBpv
bTjsGNEjR7D27L0f7dw5eXb2zFriV1eoJ6QFPPjpAODDlJX52dXNNoJ+SKdRbMHT3hTruMAdn7RU
/JGM5n7qh1vmja8RzL4Sv4wuv/kRLKwp3sO2PbaZu+1y/qNBcrDpDoiXjVmWwMSPrJcgfzr+E5O5
Hw+R7m6doFpp/E6b4IaO9mcQ+ndjLzoYdOaYYeTzZNQXp+T3lETXhB4mrwx2Mi52JR1zkVZfQgGs
zO45cX/CytgGeXooWlhtO3nEsfLCyhbXyHy3ouq8QIU1Kd3U+IAmfsBMT7ijWyPguY5E5pJKrDPC
Mx4Jqd5qLoX2d13TYypGEOPB61HVkvJRjzqsunlwcCk0msvpdfmJyqjliBn/0gyS+iD+ZabMaGKH
nxohRNOhfwXdQOL8GPzhZdJ9nksKeHX6UJrqi47ijepI6Yt8a74JysogwHaag9M4ult6v47mvp/4
Z7Px1sX5Lizaa2oNh3/+bjatF7LcM/cWuSsiVWzfr11oIq1wto5khZU6WDnzHdc/AajMGXcTjDV/
m18o8O7yH534rhuN/u3iMZ35gxMo7gamr3wpjI0x+hTnVZ/J6N2Zr97s2uDu492NAXbQc49MuJLo
2S7S68IGVY8pNRSIAfKV6v3vrg8fFno9S6bVRHdb1Lv3oKoee5P9O7/ASjgnPzbeZs/lYYiOTlYQ
6ldiVzIR7KA4+aWEOLtyXQtklh375IhaBf4wyIKfOxYy6dCcah8FQ0dpaDE9RUV11HNI+Gm4LT9k
2hEuWFmuWchsg5NGwqcvKPlDDvIjgcnIo/OQRxIUtoqbX94onwnJxQmpgMFL360m16fCNR4Lzv0v
qkrVtqQinPcFFi22wMNA9CIJZvQGTvBII+nKw1F3NO20PipBg00t5d7B/cQG13tOnIruUSpF5UBM
k03ytUpf+ZBGG8jpVwpXcn8yaW4UXLLUBKs10uZe8wqJy8a6xXH5DBTMZlq6imHjQzz1bK3QhB+N
qT3ZIbn/uSHYNGCVan1FSMyA+UjITDzUgZtu9PKQ0/wHgsr8bfVLKs2mYgIs8Zfg0epMvIAGwuu1
W8l9z40XsiX/CpOhORhca+gracJNZMeLzbEodzGuH77cfJvIsSnwPVb8wwagfNtV8asdzz9w5VOE
zsWIgi82k/G52jeJ760TnnmD6zWHwVThZnl+Tan+k3UlRqIqfclKcfZ6aLmMQwixukpiY1QkVVJ1
xKNMU4biusros44XE4vDm7DmbYMIGid/Uz8IwSamDYanKg2vOjLTi2clFvB5X15nNpgkMF9lyWcs
sCzqeLwmPLNwd4946Hc4wsTBnKVchW5CxV57z+qIIH5T/e25RBD6WWavHsQCZ3kM8tGPzcsqiaur
rJbCHMQYBGSrxmCW25yXjONYY0NBddKvI39+jzT35gaqFpKzuITO5BxtQaTfj9QDbd9EU1GXiPRW
oC7ZWGiJOz1fkitL8GPv1QlEsu2CVU0v9Hva5A/8aFsRwzDd4UWLLLsRJVqV9G7shLN86FTUb2vX
/KC/GBUk/YsCVqLprb/UkwiEdmLH7cDCmbeYhBbEYkxmTin46YvozB3gnvJlbod5W8FmlFWGZ6b2
V47Nttw2FtBfWU/GY71gHeMCeBh28lduh0OwoB9T4PyNc/3NxAe5O8P9qmaQiizwlA3mG6bgnDiQ
/QbnyMPCm7/zBTJJF9yE2PBhhD+JBxZrdV/8SRY0BfMtQAPZG5CVboFXptb86S0PdxvFmyraOE1z
YEQnubLr7SI3Sd1iZzgWDwN/naFmXhULKtOSq13VFwVBEy4ojb1ANeOC12AC/VbwNqLt714izpbj
vE49vU020W+dHet4puYXVRftEr1XvtBTnoEezteJus4Gwkd3j0Ft4Cjq8QbXK6tEl1eSxlWUdaIU
IeoSYlcJ/D8KdshhUpCp9D2AKQpgi9r8brvpO1TstR/lwWfS1NKlG0IkGSEJnOQ9qY2ND69EPvpP
xNLDg2PyZvfHZHONSeHqYc1kV1+9pK7RwSclb6qetnDPm3qydx2MFJ7L61y4n1J3f0pT7ybLftDD
kPCd9R7zBbPSLBw38u/QO6+AbDvlJWh34LLKXh48A4NPvSBb9b+zW0fD+mwju1gRkqh2COOrFV05
mKEtXjQGpzl5bxYgzJEJWnf+rnQhfkiN/RTQY5H/1bT9eyzcadOA1hE7izZPKBgPEvIM02HLH1gE
kpVuNWyaid+5hVUbmHUyF9lSuAE81+h1o1g3+Tzr6qj6M8K74WvaV1MCTZPz9A2PeuHiZg6rBfN8
RkYDfkoM6d8B41NrAep8ye7ehUJbHtPxAt1VCfjdDIeXL0AeS6FPQzCUmxTN6BLJxALvqapDUwXO
58D1sYqFvIb008sgP4P9a2EAw1zgts35TMoFEGwWVLBbGnNnNY/HSd/ovrs7HI+23kgfSLSghn7Y
vXSF+HLSJ1pNaFiCSUSUzwkaSjFYcEXLpXCjjaf3fkEZy6LcKzdkeuw8j0HwOBv+twv7KOJkT1X5
IzOqQ77AkWEaO6t+umQLNilrrv5wlNMAbQ9X6WPAr9SH32ULrwp4WbL5dyExW3bDfKMyprbB6R+e
GmYzWeBNIwxPZbnNPcahlkXrb8GHbhixCrfzr4Q4u99+2GRESMWqTw8+NOKZxeQNLFuaiukeEKlr
TA96wUrd5G4tmGkIbxp31U+/AKjzgqLaC5Rauxu9QKoDtKqD4JDrBM1r43RVXUeZBYOtgBe9px/y
GOBVQ75ONZCBJDQkM44JduKtSMGfUMntDKjZLoeCWzDa0c1fJVztBGQ9JEtDWfOeAoAXYcR3GWpU
9J8pXO60ALo9pK4z5ixUJlhlg6ZsTo3R3w4Wv5PJQw3nWwX8AMk0fNm2ZR0mWGDckd+IS154T6Yr
15ofeqjhEHq4XjBiP+G3BjV5ZTxq7brgVdMCxX0jvPplcO21epJKPsVNcA69IxLmdzMYF8Mq/XA4
empY5mKBmgfo5pzQcrXgzig9eVTzzwYLCs0FkxDhlf0v6bJu4Y1l9ezooxtaL3KkK5o2j7XRRjQx
sijQlORsWqf4Dt1t7rc7t6wJO7XcpzgnYSAjizE9SMjtKjToI7I32YJ0T0l0Gvr2qYX1HmC+2ZEy
ZvOucTiu4dOfMonAEEZcwYqjiGAajOlw18GRz/DkQY2oAHhim0CaTxDnpIv3oyypU8BhqtoLqrd7
JuWuLrunrAVZz5oDvyyzMBjw32kKwth5cxYQnPWItQGJIPRSvtQLCE8svTg2sPE9jLy9wPIOpzqM
f/VlEsU3I0zgZcj6HMK+X1B7YVblRkHf65g/6XTJAFI2uR8d6y+A0sFdkP1ggfcVFL89Uq4wW7eA
Zik6tzqeSEXLlhf0f8YBUMfQsESWVlPUHDssASLhTy9yIeEXfwAegRqfQIBXALHMb1+htNRgJyXm
AbonoLCbl35REpicxgiefmKPpRpluYlZS+6o43csGR4LL4PPQe9Y4DpYeGoWFnw/sSDkwj8T5T7P
ix7ByPniNMvcT7BqcHAoMBphsLDjYbd1aXhdN0nz0nHgW9bXK79tDp6nbr5lPNSLnmEqeb/Qrfaa
Y25YvkFGgspB4XQATX5vcDwkk3FMq/kucT+IcvnAFeOnxAphYodIF02E0RByNBd1hEWZIiYJhVGi
reoIYS7f0eVBw7oWQBv/xBJbkz5CigQzhdWRvFaugHjh7EujdVkhqGV6SDrvPYhzUkQKzYVahBcR
rQOcT97RBR3TGPJa48bo/5FkkDRbDxn3KytaJPrhWi9KDd5WyDUWzQb1BnoV+yBQLPl4ZCLjYGb8
q7FM0mvVeO9q/zLm9d1VF2LiPWHQ6i+fo8dk6tyNN0w79H3dlD/mlYSOFC4vZNF9uMILVoxtKRUa
r1NoyCdZDHehmV730iWrUFR/C7oJoMrXVoePz2SJmGZsE4V5SJS9Red3b9IGDZMH2pbWzRpKmd0e
+7n3JD1Oz4j2OvbeNBZPyAwrnxtXF7XOUwU8VDIHo3SVyVXHyN23OO8k3Yvmtav7PqS/ZP6gxoEP
9ai5liH6DYx+XidxTUFtpg9xTzk2j6Vt1JC54csqN95i+FO5Q3BhOREKv3zvgynYYPh99KnCY3x/
dOQvo6CxrvAJHeixw5k+NNHDEa9xseEZ1FIYQkVJy7DIMYuL8Ficme458EhfjbFJYY1PZnQen2Kp
fy/6Xil2pRFADE986pxpcdaC2Ak68OR4kBlpNhLTdNaKV/TnNb3l9GoYPrTMwIFPGRVd68lgrZY2
oD4f0RdBDa4jvj5e1yNtG6ylkWZ8x9PNeG+sX0zh3bONNZUkQkNeXxX2Nckq8WRpduFUUJ6kQafd
yK9kBXP37GcDrLqOvnJvPEfVXbQsmdrZ/A70GLB8HU8yiXl28xpva7NHa2F9Z65+KBWtvk7FH3jU
0G0VhdluGsI9nWc3+PyH9Mq3/qMnw7saasp6ckq2c3IKOia0xwaKh/rA6dGwWLnjM+wSrz701Wsi
GpIUY0OnGAQxgj+/c46mx9FYFuGFTZ2LITw8tBLCt9aEgRntsZ2J04tqmYQMw6yYThGmcpqY00Zi
fJHESjeIXlnv2cypmoJK0rm2egDL9mjT/0hahZhozYI5iQa+ZlXRbRtC5uuRx5dTJ5+9nr4J8nBJ
Ld2PuQYumIPuvSP/UqXDt85yTCxAhdski15UwGmbPQm2X4ZEh3jZiAeQeMlEl6Kr1KrgjNR6jcCk
Hu1zYxw3opYUxkd/lMx5ThHKWWOm3pp4jo+pPfB6Dq9RsHwWF1FwauP99ieurChkSj6TO21LbAsu
DiuKlWe89BgCOeZ/liJYux6HUIekuxmIfNNyndnO1nRJF0bUKv5g/KETsnHc/ZCOhylprs1SK4gP
E7oEZeO8AEmkfNcF2mgjtrqtRUvRUlX02kLtc0+07qo6SB2gPOpwUGBFFOxqWMSpfkPrJDdsjJPK
B6pq84nEl0D2PC38gNV3dxOvg2OofSjndm36cPD85j8wGt3rMfg91cG9NtjF6nRY5yEuhyq4dXnN
aZHOxGbmF54GZETkqzvZHwUD2ygO7s7aKKz3QBT3MQ/OAJDfsWZB71kw9R43tVo7r1lGTL/lFs7n
1Nw2pkOqJ+1YGHFpQENCSZFvJOs0KT8nygaMCdgNNv+3i9Ykdtdm33/0+gMn6T2OvWfisf3esYH1
p72Kc59EafFp8uBb9zUC7WL2jr3SP3Vl/s35kUeN/mXmlrFiyEioK2dV7OjZw+Q4vKQMCimjYsse
LSl99HcGtpN4NLcKo5ZsUnnSOnvPzdA9BanzY7m0riNAZvYss+fGmN6WNrgsXuSupI1yb9iwGHwP
HBJ6td2ILYn5TTm6dzPtPvrEyfcsKGnwk5PesX2jBVKFX4Og6inWBxo7jWMWdGcdNNiG0E9RJDGJ
o00Z0W60yMOGNJDaLTqHMr3HyvxxM/9PFVObULXFa1/Ii8MCzmlD9MMqwPurwHftnT/N+0RyOwlS
YVJMxD7fiAf/mBeS/w+UvG1EZIp6Vvbb3oSEgm/QqIhDBSmf7sbMeE/WEUr6qYhPanHs9HP94Ymc
GtaE19ZUP/JDh0VxDp3jko2y+i/mjjU9HTQ1V/SLj1MWckBiaaEAxBra3psYp06/WATJ15fk4FdO
7h07Sa9Am3eKAPHRyAM8BW5hXvL/xtyZLaeRZGH4VRxzX0TWXnUxHTFsQmDQYlmydVOBJLr2fQOe
vr8CSS0k2+FpZiKI8EW7wbUcMvOcPPkvW85bkw6569T3pa8gOlG1nSy2hhr/Fn2yMCyhFJqdjEeI
Zllek344CgEzUVO5N37kjdeinRZ1PRCVjc18KY+a2o9opwoqc7G9KVuYvCY6WOr8GgUyjkPRmhqG
VfHQbjRjUORtJ3Qv3XiB8G7OYquSMdFo5mayXWmGChYL5qBsorafIqAWOKYFdClHp7pKVy2QH85H
zcvac4yhQ63ABptClEGGYPYTIBOXeZIg0y4gsK/X2XXWtT8MMmNTFTAht8PYwNi9tpLsLM8qc5Dk
wpwA6Kb6YmOkbJJFEKmwfCVkl6Uozoa514AiSCCR2B1yO9DnW8Mdg9xQR42pOEPPTqvLUqnsz2Ua
TgxOdzIEa+FcIlGHQDLsVnZsQV63uFMFGlD4lN6P17laNQz1dXyHCMu9ZQZ4YhRr2sadQwxt/+Bc
leh9wZEwQB+Ang5Ec49t5VSi54XOz0PrIVqFWpo8lDj0SjzVnWW6DE+ua49WHmmcPXZqBIg/sqXu
17DJOlMXGrxivjULb1BEsjZpNtWZ1cjOQKr0dlS0LkAbWZ94NfD57FFOsaAI1mLob4sHlHnhkzry
ZeSuWtWaQ4uc6bDCz+I0u2gqHQ+o+8pK3HHYIqqb4kKIxhQUB4jyA7ywbauziIRkUOPIDcaLs3oI
vUSluaUDOtVFcabjzhT4dGlkIc2A8Zf4B6MZKnUZQvBWcFncsQP49vNWEvelBwRNDaJFakAHDdes
6KhJoU8QIL2ZANyxMAFty5juvGPag0bBRQbx86nBCf8kzS2chTeAj2vtrkyNMzcOJoUm62cqKMt0
kz0WGDAWinMXhzKR1L5qDicFFgAY4KnnjZes+4qWzRvBHjF3UE1V/0wyc9lQplVfiy2Ox+5GpTi1
SfnW5qGJc7QEFRhseZJPKuS0+lIhiYEmh+C/ffdJxA2mqo9bWpyDrOv8ijsyX9nXHVRIQyOZaQot
AQQylWGxLqpr10dnEKg1Etr5VeyCsKJ7CQ9Wga6QVfcqMJ4BoImLwpdnuAzI54kmfa92lo7+dlFm
+MHBVIL3YOEMIpmWfA5IrUUyva4GSTpTLTkcJuxqSHFyOVUUbVF7gT1wLdKRhAYwylL2nFouADrU
VXRSOMOcjSo+A9YZWRltNKscqlriTDh6nhh5+YhoBprsMW1+PwCVknozyVzkIdhlX6AdYZrr9LyS
KB4QGBxJ6OSeqy3I2CiaKWvwcRCLGC3w687YJSQTf1t9Y5cxb6v8sgnpekdsU1UmXBzatMi18Vag
x75W7vQE4pQa484JplU7RwxpCfLbHdEFofsftoxO13yKLeU+jYoCACfkbwM38TFwiGhQFeyA9FzJ
z7CGH0FH40HAqY+LtMA7Qd2a47ph84tj9zQw63BepgoKORzNDHmdW04S9IVIMWxyomZoCkd8jnzs
gtb2PDbpCtgoTvVBe563BTWVMC5UJXTOZk7fJXtwtEMLvqUFhBAyMD60LxBJrCGOJqm1PkMlbZxu
fOOcZrozA+h9HpkbGKaipe6TpSt8GG45FHqKchcXRjW54QBkuc6yjKb9lReiIrFR8u+1E+jglerF
hiUNx5BslDXzPIKQFebtWOeQcSyZfjm3NVpDse6bSDKs8jDOxrmEIkhVocFbpdJMlWEsFQlSq5JA
uicMLl0HI+EAiOwYtsLQMpTJpvS/KhxJDTQsdeg6s6NGsANuXgqTbh3fBmmIPRVi37WwLnYKHlu6
FsjpwoGWPDgbcTJvZGNulSlHsphZGL7PMom/TpVTDacb9TrMpwlCt/O1hQMdxriDjnXU99v1XS7F
Wl8vOCTJEDz2HQFECtHcRp501H4aMLM6WqvYz5BydvhUTSjFCJIKgpWNeq+sZ3r1IJn2A0WgNAW+
9VUTMCWySpugvXHF2kWRr0cS898/awxKM1GmD7Xd5PPUvApFW1y3eAFy7Dt1RHaLMnN0jnnXV+CQ
aP+bOjk6vssd8wYg6VCkMBWShD1EFOL/AxBzo7vFpdFKXxVJeJNaTePPKC90ErX1F9B4F4rZKf4b
GxOYtgTdErfLdW0jiSJx+OQY6JZCu82GdFfoKYIWa8S0bjx77nXGBWwryoAJqCzQUYTZp/rwfJyH
IG6+cdyhXW432UUKD/DOT6FSdjY+I03bqJeaBKY0rEG48p5zuFSrbL0hHxdpcBWt19M6WYja8SeV
FD/JHuNW8cd4qfUdyTxTOEjDTciYdce47ONxLM0cMIWeu9gkdIUQjkTh0KiwBwOQKivlA7vZqG9o
3mZ0tYULMNditse17Y61ajsRrv29JtmPMajFrqlAICxLVXdgpeFTnRvSDAuX71e0iLJRu7HWg7bx
FiaajuekQhqCrv7QnW7aIaUaCDv8xLDq6TdiI39uqgAFM5ezK4N0OoTxIehU+xfqurKnSCreohz9
2GClPVQDih6Qs8lIbLJFp4Y+Rc+V878OmRdTnOlteO3XmE0hjM0mNbht6mQzTYV778c2kDKDUhoK
3jc/ba6a1FIHO3aWDPgbvzc4d35WsBQXf7LJ7avIwbLDZLYgRvhdagvwuo46yjDjWXic9ZJJ04RF
KNCH4MQhaQF/JCrKglMcBEYtBK67Ux0OZeNrKBHN0MIvcYroDFqc7bwJOYvv5N69jXfhaAYtnaAc
I+Q6Chiz3f51oKuC/WAVfGMrHs2wWr6CQ3iHgrN7/n/Ag/2P9aiewWodDotzNrSgrupVsblelXVU
vSoydZ/upJhu0n/2pRdppx9f6BkAdrPJAIA9pjVVOU/g8rO9Fajq1BoOPBZ3T7R73F9dIFryVvUT
V9blnqxA5TdhVwPb71wRP0Vp4j5/LIuehmGijTaV2cm5qPv7vQnQz0Lw67fbx/LX3zl4geUTSlVD
v6wK/7F6GwEF0MfvxeDdJf6OgWb1dNXmQoqKMiUYOLQf3sTA7gnNUqFP6p1UUff52xH841/vd97v
d77zezGwFGHpFrosvzMUfhoGXfQA+skdGBB0k2nZH8KgCo5AUehQ2aWbAl0a7ndCQ4GfyECo4rgg
qD25CybCFgioIUt1MBSsHu7ejAVVVqgcEFg7waGg64rGUx8VBWaEzSCwiYBlKiwO/NZvZgQGrBo8
i24MyMr+Xic0DCwQmAzhI0OgKz19B1SFmqEj1384EGSVdVFhwTAVxaIVrZ9eFBTNMtX9+NxLCr6u
VB/Tw8/XBKXz4NVlxUDsCGFBFAoPBoLa64aboTMbrN0XTm1NePUUPmo+kCUF0o2s/9oeDM3oejsf
0HEkQ+o2q4Jpapp8clkSrUgVPPhxQeDH1jRKQ6EgFcXa924siB4zQjdNA/d3liB5D2k/pYWBFM58
PT4M/MbInQlLpsPLmDgcC6wbJhh7vCc6WL99cllSYSiQ2Y8bCkrPpFQ0ZF10awMSaAcxsHuyoSjM
FYvWEYvQCVZMssFPeHQYyIN4R5If+MHBHb0Lg9nTDQXPccuyKa81sxORI+wnNCO6Qbpfq/55itDs
ni2THztdXF3pVGwPxoLZ68TlqJo0i7NLaI4nFwO2NscujcQAy1r+wFXFTo3/OoiB0WOGIA4sMxVQ
FIYGc2pB2KfJYzdS1ExIksoGBSNqn7CQ3qVJuQf5Bw1kmY4xosf6PuwnNB8Iw17v+bjVUeuhH9jt
FpEBt9lGHGYIu4dopNANoRMqFkp5vwydVBh+REn7SWvh57Wj6CFSaqqGDMYSyd53qyObCGRDKdVt
CBUsEP9NCf0bsXrt0ww8nBd3HRp/Vf6okfOzL7x0Jz5+/rwr71RuacAcfK/r1+xvvdp1jrq//3EQ
ot36/+bDl3ywu83zP39+v493PrjXy0u9/M+JvyqWxSMt0N2tn59yTyHsL59WiXQHj7CqVvHDqnA/
NlH+fqh//+vgkd9UC7+6x2QZP9SHF36uO4+9MhrOq+LTF3ATyebgufe1zLGXv/b8ZBUtkyfpctm1
hZJltTq4zT5NHnubL8tl0d3l4NL77HPspfvFKj5khz43Q46+8KqAa/T2iV+318de+sarO1Krvzy4
Og2FHRv22Kt/+U1h/9dZ+s/G/H5MSv9JvGVUHb6IRoIjox79Ih9G/eue9thLL9Ki8j7tRr90tyqr
jJd4/3M818nH3mq+egyjVdKtD7tbfbpEEaNYJu9v97xDO/Z2k1VZHkzh1xbpsVfu89Aspe8XOuul
3XL09ZfNsngXFabErqf362v/KGm87jY+ppKX9vOP/tlhmuy+8RitlsUffwEAAP//</cx:binary>
              </cx:geoCache>
            </cx:geography>
          </cx:layoutPr>
        </cx:series>
      </cx:plotAreaRegion>
    </cx:plotArea>
    <cx:legend pos="r" align="min" overlay="0"/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49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31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3175">
        <a:solidFill>
          <a:schemeClr val="bg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77DF1A-C4F4-4649-8D25-229F113265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3105569-1E0A-40AF-9BBF-EB31205D90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BBFF83-1D8F-4545-9CE7-0A51F6867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B775-1696-4E39-8A0E-3AF2A68889C3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052F54-1CE2-4A61-8F2F-2EDE117C2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6FD19F8-E789-485E-BC16-8ADB0120B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05B0-9BC1-47B4-A5DC-7E3A433545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4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80691D-EAB7-4B96-952A-9D075BF9E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918B540-D303-4D76-BA66-D47D49E21D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28CFE5-2BE7-4AE4-9297-91151D4EE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B775-1696-4E39-8A0E-3AF2A68889C3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009689-F405-47B2-90CB-D40BFD37B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FEFDE3-55D3-4F45-9EC4-DC3073B98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05B0-9BC1-47B4-A5DC-7E3A433545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4619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FE1D714-17EE-43A5-8DBA-FC7DFDA468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A7F1D9A-726C-4600-AF75-B5BE12C9DF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44B170-364B-43FA-B85D-638837B93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B775-1696-4E39-8A0E-3AF2A68889C3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7E4497-1821-4A50-A7F4-795C499A3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CD6C98-D4C5-4913-98CF-7510809A4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05B0-9BC1-47B4-A5DC-7E3A433545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3099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CC853A-E518-4BD1-B4C8-950614E13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C08891-4D1B-430B-8586-3C7E6A18B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9A15C4-4ED0-42E3-971C-3A39B3EB2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B775-1696-4E39-8A0E-3AF2A68889C3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BEDA3B-090C-488A-8338-B646B5441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C756EE-E7E5-4AD9-935C-859AAE236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05B0-9BC1-47B4-A5DC-7E3A433545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535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A2DC29-B776-4D22-96F6-A7585DCE2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51D105-0FAB-4EC5-BA27-29AF577A5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8EE817-BEA8-4ABC-BF25-69C22DD48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B775-1696-4E39-8A0E-3AF2A68889C3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C53A311-A0D3-4A5A-BAF0-150177CE3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504EC9-155A-4D34-B2E3-C53FD0152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05B0-9BC1-47B4-A5DC-7E3A433545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314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CBA85-08BA-4AA2-8531-E76300E3D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A4AD5C-12D9-4C4F-8FEB-757F8AB7BD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88DB0C9-6B8C-40E2-803C-534565ACAA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5401BCC-7155-4835-AF31-ABDAB51FA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B775-1696-4E39-8A0E-3AF2A68889C3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726FFCB-A067-453E-BDA0-C45768C4F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CD58DF9-A9F2-4AD5-853A-DBBABFA4D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05B0-9BC1-47B4-A5DC-7E3A433545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341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0D47CA-1D05-45FB-818D-4612EB246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3643D20-5605-4A44-BCED-4D9A400928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E309AC7-6A04-4701-9F0E-EC68941980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8EF3DA7-3C6C-434A-9636-5FF2E7F6C4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D93EE92-BF07-475C-8AA0-04C0EFAE69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7C9F662-4EBB-45F5-984E-77C128ACE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B775-1696-4E39-8A0E-3AF2A68889C3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6EAED1B-74A8-4704-81A0-30FFB4016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FF8CC13-181C-4D56-A400-D5F0111D7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05B0-9BC1-47B4-A5DC-7E3A433545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2073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1EC688-24F3-42C6-A398-CFAB84940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2507334-3406-449F-875D-61C3318DF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B775-1696-4E39-8A0E-3AF2A68889C3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40444F4-4874-4C9C-BAFB-5FF79BD7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5FD24F5-7D99-4917-A9E6-53CB75515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05B0-9BC1-47B4-A5DC-7E3A433545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2405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1B18E68-0437-4F89-B391-7F41D982E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B775-1696-4E39-8A0E-3AF2A68889C3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BD6DFC3-F3AC-45C2-97F8-F9E82F635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DA98837-C7EC-48CA-A126-ADCEEEBDE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05B0-9BC1-47B4-A5DC-7E3A433545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226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7F8AD6-C043-4E02-8DA2-1A66EF06E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00BE4AC-904F-4F05-BA83-776EAB1D4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4AE2756-A04B-4AB2-85C8-1DF5344F6E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202532A-E910-43CE-B841-6E84CC63F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B775-1696-4E39-8A0E-3AF2A68889C3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EC8248F-DD13-4E44-AC62-5A51008AC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D9D44EC-5B5C-49BD-AD5F-E283A083A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05B0-9BC1-47B4-A5DC-7E3A433545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838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6A32C9-C0DE-4FE2-A103-2188CE7B7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7A7DA82-4CBD-421F-9160-2F3B15C30C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C306697-BC62-4A4B-9FCF-53DA7D2571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DF60D9D-3A14-42A3-8653-B759CF1BE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B775-1696-4E39-8A0E-3AF2A68889C3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4467489-FEE9-49A2-9C55-1AA08AD87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60F7C9D-3715-4DDC-811D-767CA1DA9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505B0-9BC1-47B4-A5DC-7E3A433545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615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15A8419-D2DB-420D-A569-E90A8BA85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2050C74-636B-468B-A1D2-A847AD8B4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E5EB4E-5979-445B-A7C3-BC82B9A05D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8B775-1696-4E39-8A0E-3AF2A68889C3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A31F74-852F-4D34-A671-FB7791659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BC6989-3025-46B0-8DE9-2A903FAEFE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505B0-9BC1-47B4-A5DC-7E3A433545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471FF3-BA92-47BD-880D-AB03A6D922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Beispiele für Diagramme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10FC1A-A134-47AA-8428-6C601CCC8A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Kapitel 6</a:t>
            </a:r>
          </a:p>
        </p:txBody>
      </p:sp>
    </p:spTree>
    <p:extLst>
      <p:ext uri="{BB962C8B-B14F-4D97-AF65-F5344CB8AC3E}">
        <p14:creationId xmlns:p14="http://schemas.microsoft.com/office/powerpoint/2010/main" val="3934337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4745F7B3-FA07-4214-B376-BDF95BD3FA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808654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5284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4745F7B3-FA07-4214-B376-BDF95BD3FA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15841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30025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4745F7B3-FA07-4214-B376-BDF95BD3FA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815330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33026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4745F7B3-FA07-4214-B376-BDF95BD3FA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439841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025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El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4745F7B3-FA07-4214-B376-BDF95BD3FA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837531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25697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4745F7B3-FA07-4214-B376-BDF95BD3FA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326261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DC3B3C99-16F9-4755-ACF4-6C3CC18AC7CD}"/>
              </a:ext>
            </a:extLst>
          </p:cNvPr>
          <p:cNvGrpSpPr/>
          <p:nvPr/>
        </p:nvGrpSpPr>
        <p:grpSpPr>
          <a:xfrm>
            <a:off x="9949261" y="719666"/>
            <a:ext cx="1572126" cy="1482724"/>
            <a:chOff x="8005011" y="719666"/>
            <a:chExt cx="1572126" cy="1482724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556C7F3C-038B-4567-B58A-4F8B3D165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5011" y="719666"/>
              <a:ext cx="1488146" cy="1122439"/>
            </a:xfrm>
            <a:prstGeom prst="rect">
              <a:avLst/>
            </a:prstGeom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BD8DA046-8166-494E-AB52-C2C6B0DB4AE0}"/>
                </a:ext>
              </a:extLst>
            </p:cNvPr>
            <p:cNvSpPr txBox="1"/>
            <p:nvPr/>
          </p:nvSpPr>
          <p:spPr>
            <a:xfrm>
              <a:off x="8005011" y="1833058"/>
              <a:ext cx="15721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Schokolade</a:t>
              </a:r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82EFBA84-06E9-4916-928A-64884F58E938}"/>
              </a:ext>
            </a:extLst>
          </p:cNvPr>
          <p:cNvGrpSpPr/>
          <p:nvPr/>
        </p:nvGrpSpPr>
        <p:grpSpPr>
          <a:xfrm>
            <a:off x="9949260" y="4042610"/>
            <a:ext cx="1777153" cy="1354363"/>
            <a:chOff x="8005012" y="4211723"/>
            <a:chExt cx="1780672" cy="1339889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D1F9B871-AB81-4007-B278-F8C924E937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5012" y="4211723"/>
              <a:ext cx="1694675" cy="979603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9621689A-7F82-4937-B5E6-D79B345DD737}"/>
                </a:ext>
              </a:extLst>
            </p:cNvPr>
            <p:cNvSpPr txBox="1"/>
            <p:nvPr/>
          </p:nvSpPr>
          <p:spPr>
            <a:xfrm>
              <a:off x="8486273" y="5182280"/>
              <a:ext cx="1299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Pralinen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1425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4="http://schemas.microsoft.com/office/drawing/2016/5/10/chartex">
        <mc:Choice Requires="cx4">
          <p:graphicFrame>
            <p:nvGraphicFramePr>
              <p:cNvPr id="4" name="Diagramm 3">
                <a:extLst>
                  <a:ext uri="{FF2B5EF4-FFF2-40B4-BE49-F238E27FC236}">
                    <a16:creationId xmlns:a16="http://schemas.microsoft.com/office/drawing/2014/main" id="{BC43485D-0A53-478B-A517-9C0DE92E7A4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701204094"/>
                  </p:ext>
                </p:extLst>
              </p:nvPr>
            </p:nvGraphicFramePr>
            <p:xfrm>
              <a:off x="2032000" y="719666"/>
              <a:ext cx="8128000" cy="541866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Diagramm 3">
                <a:extLst>
                  <a:ext uri="{FF2B5EF4-FFF2-40B4-BE49-F238E27FC236}">
                    <a16:creationId xmlns:a16="http://schemas.microsoft.com/office/drawing/2014/main" id="{BC43485D-0A53-478B-A517-9C0DE92E7A4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32000" y="719666"/>
                <a:ext cx="8128000" cy="5418667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feld 4">
            <a:extLst>
              <a:ext uri="{FF2B5EF4-FFF2-40B4-BE49-F238E27FC236}">
                <a16:creationId xmlns:a16="http://schemas.microsoft.com/office/drawing/2014/main" id="{62CADD2F-D7F6-40C1-A43E-203E0E12C498}"/>
              </a:ext>
            </a:extLst>
          </p:cNvPr>
          <p:cNvSpPr txBox="1"/>
          <p:nvPr/>
        </p:nvSpPr>
        <p:spPr>
          <a:xfrm>
            <a:off x="2032000" y="5244860"/>
            <a:ext cx="2091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Quelle: Statistisches Bundesamt</a:t>
            </a:r>
          </a:p>
        </p:txBody>
      </p:sp>
    </p:spTree>
    <p:extLst>
      <p:ext uri="{BB962C8B-B14F-4D97-AF65-F5344CB8AC3E}">
        <p14:creationId xmlns:p14="http://schemas.microsoft.com/office/powerpoint/2010/main" val="1748781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Breitbild</PresentationFormat>
  <Paragraphs>13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</vt:lpstr>
      <vt:lpstr>Beispiele für Diagramme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Klara Muster</dc:creator>
  <cp:lastModifiedBy>Klara Muster</cp:lastModifiedBy>
  <cp:revision>37</cp:revision>
  <dcterms:created xsi:type="dcterms:W3CDTF">2019-04-17T07:00:42Z</dcterms:created>
  <dcterms:modified xsi:type="dcterms:W3CDTF">2019-05-16T11:36:27Z</dcterms:modified>
</cp:coreProperties>
</file>