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Ex1.xml" ContentType="application/vnd.ms-office.chartex+xml"/>
  <Override PartName="/ppt/charts/style9.xml" ContentType="application/vnd.ms-office.chartstyle+xml"/>
  <Override PartName="/ppt/charts/colors9.xml" ContentType="application/vnd.ms-office.chartcolorstyle+xml"/>
  <Override PartName="/ppt/charts/chartEx2.xml" ContentType="application/vnd.ms-office.chartex+xml"/>
  <Override PartName="/ppt/charts/style10.xml" ContentType="application/vnd.ms-office.chartstyle+xml"/>
  <Override PartName="/ppt/charts/colors10.xml" ContentType="application/vnd.ms-office.chartcolorstyle+xml"/>
  <Override PartName="/ppt/charts/chartEx3.xml" ContentType="application/vnd.ms-office.chartex+xml"/>
  <Override PartName="/ppt/charts/style11.xml" ContentType="application/vnd.ms-office.chartstyle+xml"/>
  <Override PartName="/ppt/charts/colors11.xml" ContentType="application/vnd.ms-office.chartcolorstyle+xml"/>
  <Override PartName="/ppt/charts/chartEx4.xml" ContentType="application/vnd.ms-office.chartex+xml"/>
  <Override PartName="/ppt/charts/style12.xml" ContentType="application/vnd.ms-office.chartstyle+xml"/>
  <Override PartName="/ppt/charts/colors12.xml" ContentType="application/vnd.ms-office.chartcolorstyle+xml"/>
  <Override PartName="/ppt/charts/chartEx5.xml" ContentType="application/vnd.ms-office.chartex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1" r:id="rId6"/>
    <p:sldId id="258" r:id="rId7"/>
    <p:sldId id="260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800000"/>
    <a:srgbClr val="CC33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45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package" Target="../embeddings/Microsoft_Excel-Arbeitsblatt7.xlsx"/><Relationship Id="rId4" Type="http://schemas.openxmlformats.org/officeDocument/2006/relationships/image" Target="../media/image3.png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microsoft.com/office/2011/relationships/chartStyle" Target="style9.xml"/><Relationship Id="rId1" Type="http://schemas.openxmlformats.org/officeDocument/2006/relationships/package" Target="../embeddings/Microsoft_Excel-Arbeitsblatt8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microsoft.com/office/2011/relationships/chartStyle" Target="style10.xml"/><Relationship Id="rId1" Type="http://schemas.openxmlformats.org/officeDocument/2006/relationships/package" Target="../embeddings/Microsoft_Excel-Arbeitsblatt9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microsoft.com/office/2011/relationships/chartStyle" Target="style11.xml"/><Relationship Id="rId1" Type="http://schemas.openxmlformats.org/officeDocument/2006/relationships/package" Target="../embeddings/Microsoft_Excel-Arbeitsblatt10.xlsx"/></Relationships>
</file>

<file path=ppt/charts/_rels/chartEx4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package" Target="../embeddings/Microsoft_Excel-Arbeitsblatt11.xlsx"/></Relationships>
</file>

<file path=ppt/charts/_rels/chartEx5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microsoft.com/office/2011/relationships/chartStyle" Target="style13.xml"/><Relationship Id="rId1" Type="http://schemas.openxmlformats.org/officeDocument/2006/relationships/package" Target="../embeddings/Microsoft_Excel-Arbeitsblatt1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Umsatzentwicklung Süßwaren</a:t>
            </a:r>
            <a:endParaRPr lang="de-DE" sz="2400" dirty="0"/>
          </a:p>
        </c:rich>
      </c:tx>
      <c:layout>
        <c:manualLayout>
          <c:xMode val="edge"/>
          <c:yMode val="edge"/>
          <c:x val="0.46205462598425195"/>
          <c:y val="0.1218749925027686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50-452C-991A-62A58067835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50-452C-991A-62A580678356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2910112"/>
        <c:axId val="562913856"/>
      </c:barChart>
      <c:catAx>
        <c:axId val="5629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3856"/>
        <c:crosses val="autoZero"/>
        <c:auto val="1"/>
        <c:lblAlgn val="ctr"/>
        <c:lblOffset val="100"/>
        <c:noMultiLvlLbl val="0"/>
      </c:catAx>
      <c:valAx>
        <c:axId val="56291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Umsatzentwicklung Schokolade und Pralinen</a:t>
            </a:r>
            <a:endParaRPr lang="de-DE" sz="2400" dirty="0"/>
          </a:p>
        </c:rich>
      </c:tx>
      <c:layout>
        <c:manualLayout>
          <c:xMode val="edge"/>
          <c:yMode val="edge"/>
          <c:x val="0.26074224901574811"/>
          <c:y val="0.39140622592235325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Tabelle1!$A$3</c:f>
              <c:strCache>
                <c:ptCount val="1"/>
                <c:pt idx="0">
                  <c:v>Schokolade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Tabelle1!$B$3:$D$3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50-452C-991A-62A580678356}"/>
            </c:ext>
          </c:extLst>
        </c:ser>
        <c:ser>
          <c:idx val="2"/>
          <c:order val="2"/>
          <c:tx>
            <c:strRef>
              <c:f>Tabelle1!$A$5</c:f>
              <c:strCache>
                <c:ptCount val="1"/>
                <c:pt idx="0">
                  <c:v>Pralinen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Tabelle1!$B$5:$D$5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62910112"/>
        <c:axId val="562913856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Tabelle1!$A$4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Tabelle1!$B$4:$D$4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1A50-452C-991A-62A580678356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5A67-41C7-A9AD-7C201E6C2AC8}"/>
                  </c:ext>
                </c:extLst>
              </c15:ser>
            </c15:filteredLineSeries>
          </c:ext>
        </c:extLst>
      </c:lineChart>
      <c:catAx>
        <c:axId val="5629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3856"/>
        <c:crosses val="autoZero"/>
        <c:auto val="1"/>
        <c:lblAlgn val="ctr"/>
        <c:lblOffset val="100"/>
        <c:noMultiLvlLbl val="0"/>
      </c:catAx>
      <c:valAx>
        <c:axId val="56291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01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1146850393700787"/>
          <c:y val="0.51932366391955809"/>
          <c:w val="0.17759399606299212"/>
          <c:h val="0.130102477232869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Umsatzentwicklung Süßwaren</a:t>
            </a:r>
            <a:endParaRPr lang="de-DE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95</c:v>
                </c:pt>
                <c:pt idx="1">
                  <c:v>120</c:v>
                </c:pt>
                <c:pt idx="2">
                  <c:v>60</c:v>
                </c:pt>
                <c:pt idx="3">
                  <c:v>150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50-452C-991A-62A580678356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150</c:v>
                </c:pt>
                <c:pt idx="1">
                  <c:v>130</c:v>
                </c:pt>
                <c:pt idx="2">
                  <c:v>50</c:v>
                </c:pt>
                <c:pt idx="3">
                  <c:v>140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50-452C-991A-62A580678356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2910112"/>
        <c:axId val="562913856"/>
      </c:barChart>
      <c:catAx>
        <c:axId val="5629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3856"/>
        <c:crosses val="autoZero"/>
        <c:auto val="1"/>
        <c:lblAlgn val="ctr"/>
        <c:lblOffset val="100"/>
        <c:noMultiLvlLbl val="0"/>
      </c:catAx>
      <c:valAx>
        <c:axId val="56291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Umsatzentwicklung Süßwaren</a:t>
            </a:r>
            <a:endParaRPr lang="de-DE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pieChart>
        <c:varyColors val="1"/>
        <c:ser>
          <c:idx val="2"/>
          <c:order val="2"/>
          <c:tx>
            <c:strRef>
              <c:f>Tabelle1!$D$1</c:f>
              <c:strCache>
                <c:ptCount val="1"/>
                <c:pt idx="0">
                  <c:v>2015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4C-4578-8968-B739C98DA925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4C-4578-8968-B739C98DA925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E4C-4578-8968-B739C98DA925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E4C-4578-8968-B739C98DA925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E4C-4578-8968-B739C98DA925}"/>
              </c:ext>
            </c:extLst>
          </c:dPt>
          <c:cat>
            <c:strRef>
              <c:f>Tabelle1!$A$2:$A$6</c:f>
              <c:strCache>
                <c:ptCount val="5"/>
                <c:pt idx="0">
                  <c:v>Schokolade</c:v>
                </c:pt>
                <c:pt idx="1">
                  <c:v>Bonbons</c:v>
                </c:pt>
                <c:pt idx="2">
                  <c:v>Pralinen</c:v>
                </c:pt>
                <c:pt idx="3">
                  <c:v>Gummibären</c:v>
                </c:pt>
                <c:pt idx="4">
                  <c:v>Cupcakes</c:v>
                </c:pt>
              </c:strCache>
            </c:strRef>
          </c:cat>
          <c:val>
            <c:numRef>
              <c:f>Tabelle1!$D$2:$D$6</c:f>
              <c:numCache>
                <c:formatCode>General</c:formatCode>
                <c:ptCount val="5"/>
                <c:pt idx="0">
                  <c:v>180</c:v>
                </c:pt>
                <c:pt idx="1">
                  <c:v>125</c:v>
                </c:pt>
                <c:pt idx="2">
                  <c:v>45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extLst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Tabelle1!$B$1</c15:sqref>
                        </c15:formulaRef>
                      </c:ext>
                    </c:extLst>
                    <c:strCache>
                      <c:ptCount val="1"/>
                      <c:pt idx="0">
                        <c:v>2013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B-0E4C-4578-8968-B739C98DA92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D-0E4C-4578-8968-B739C98DA92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F-0E4C-4578-8968-B739C98DA92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1-0E4C-4578-8968-B739C98DA92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13-0E4C-4578-8968-B739C98DA925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Tabelle1!$A$2:$A$6</c15:sqref>
                        </c15:formulaRef>
                      </c:ext>
                    </c:extLst>
                    <c:strCache>
                      <c:ptCount val="5"/>
                      <c:pt idx="0">
                        <c:v>Schokolade</c:v>
                      </c:pt>
                      <c:pt idx="1">
                        <c:v>Bonbons</c:v>
                      </c:pt>
                      <c:pt idx="2">
                        <c:v>Pralinen</c:v>
                      </c:pt>
                      <c:pt idx="3">
                        <c:v>Gummibären</c:v>
                      </c:pt>
                      <c:pt idx="4">
                        <c:v>Cupcakes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Tabelle1!$B$2:$B$6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95</c:v>
                      </c:pt>
                      <c:pt idx="1">
                        <c:v>120</c:v>
                      </c:pt>
                      <c:pt idx="2">
                        <c:v>60</c:v>
                      </c:pt>
                      <c:pt idx="3">
                        <c:v>150</c:v>
                      </c:pt>
                      <c:pt idx="4">
                        <c:v>30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0-1A50-452C-991A-62A580678356}"/>
                  </c:ext>
                </c:extLst>
              </c15:ser>
            </c15:filteredPieSeries>
            <c15:filteredPi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Tabelle1!$C$1</c15:sqref>
                        </c15:formulaRef>
                      </c:ext>
                    </c:extLst>
                    <c:strCache>
                      <c:ptCount val="1"/>
                      <c:pt idx="0">
                        <c:v>2014</c:v>
                      </c:pt>
                    </c:strCache>
                  </c:strRef>
                </c:tx>
                <c:dPt>
                  <c:idx val="0"/>
                  <c:bubble3D val="0"/>
                  <c:spPr>
                    <a:solidFill>
                      <a:schemeClr val="accent2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5-0E4C-4578-8968-B739C98DA925}"/>
                    </c:ext>
                  </c:extLst>
                </c:dPt>
                <c:dPt>
                  <c:idx val="1"/>
                  <c:bubble3D val="0"/>
                  <c:spPr>
                    <a:solidFill>
                      <a:schemeClr val="accent4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7-0E4C-4578-8968-B739C98DA925}"/>
                    </c:ext>
                  </c:extLst>
                </c:dPt>
                <c:dPt>
                  <c:idx val="2"/>
                  <c:bubble3D val="0"/>
                  <c:spPr>
                    <a:solidFill>
                      <a:schemeClr val="accent6"/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9-0E4C-4578-8968-B739C98DA925}"/>
                    </c:ext>
                  </c:extLst>
                </c:dPt>
                <c:dPt>
                  <c:idx val="3"/>
                  <c:bubble3D val="0"/>
                  <c:spPr>
                    <a:solidFill>
                      <a:schemeClr val="accent2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B-0E4C-4578-8968-B739C98DA925}"/>
                    </c:ext>
                  </c:extLst>
                </c:dPt>
                <c:dPt>
                  <c:idx val="4"/>
                  <c:bubble3D val="0"/>
                  <c:spPr>
                    <a:solidFill>
                      <a:schemeClr val="accent4">
                        <a:lumMod val="60000"/>
                      </a:schemeClr>
                    </a:solidFill>
                    <a:ln>
                      <a:noFill/>
                    </a:ln>
                    <a:effectLst/>
                  </c:spPr>
                  <c:extLst xmlns:c15="http://schemas.microsoft.com/office/drawing/2012/chart">
                    <c:ext xmlns:c16="http://schemas.microsoft.com/office/drawing/2014/chart" uri="{C3380CC4-5D6E-409C-BE32-E72D297353CC}">
                      <c16:uniqueId val="{0000001D-0E4C-4578-8968-B739C98DA925}"/>
                    </c:ext>
                  </c:extLst>
                </c:dPt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Tabelle1!$A$2:$A$6</c15:sqref>
                        </c15:formulaRef>
                      </c:ext>
                    </c:extLst>
                    <c:strCache>
                      <c:ptCount val="5"/>
                      <c:pt idx="0">
                        <c:v>Schokolade</c:v>
                      </c:pt>
                      <c:pt idx="1">
                        <c:v>Bonbons</c:v>
                      </c:pt>
                      <c:pt idx="2">
                        <c:v>Pralinen</c:v>
                      </c:pt>
                      <c:pt idx="3">
                        <c:v>Gummibären</c:v>
                      </c:pt>
                      <c:pt idx="4">
                        <c:v>Cupcakes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Tabelle1!$C$2:$C$6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150</c:v>
                      </c:pt>
                      <c:pt idx="1">
                        <c:v>130</c:v>
                      </c:pt>
                      <c:pt idx="2">
                        <c:v>50</c:v>
                      </c:pt>
                      <c:pt idx="3">
                        <c:v>140</c:v>
                      </c:pt>
                      <c:pt idx="4">
                        <c:v>50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1A50-452C-991A-62A580678356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2400" dirty="0" smtClean="0"/>
              <a:t>Schokolade im Aufwärtstrend</a:t>
            </a:r>
            <a:endParaRPr lang="de-DE" sz="2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solidFill>
              <a:schemeClr val="accent2">
                <a:shade val="53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50-452C-991A-62A580678356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A50-452C-991A-62A580678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562910112"/>
        <c:axId val="562913856"/>
        <c:axId val="0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solidFill>
                    <a:schemeClr val="accent2">
                      <a:shade val="76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1A50-452C-991A-62A580678356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Gummibären</c:v>
                      </c:pt>
                    </c:strCache>
                  </c:strRef>
                </c:tx>
                <c:spPr>
                  <a:solidFill>
                    <a:schemeClr val="accent2">
                      <a:tint val="77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0-71CD-44C3-98BC-69D57AE2F96F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solidFill>
                    <a:schemeClr val="accent2">
                      <a:tint val="54000"/>
                    </a:schemeClr>
                  </a:solidFill>
                  <a:ln>
                    <a:noFill/>
                  </a:ln>
                  <a:effectLst/>
                  <a:sp3d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71CD-44C3-98BC-69D57AE2F96F}"/>
                  </c:ext>
                </c:extLst>
              </c15:ser>
            </c15:filteredBarSeries>
          </c:ext>
        </c:extLst>
      </c:bar3DChart>
      <c:catAx>
        <c:axId val="562910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3856"/>
        <c:crosses val="autoZero"/>
        <c:auto val="1"/>
        <c:lblAlgn val="ctr"/>
        <c:lblOffset val="100"/>
        <c:noMultiLvlLbl val="0"/>
      </c:catAx>
      <c:valAx>
        <c:axId val="562913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2910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32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r>
              <a:rPr lang="de-DE" sz="3200" baseline="0" dirty="0" smtClean="0">
                <a:solidFill>
                  <a:schemeClr val="accent2">
                    <a:lumMod val="50000"/>
                  </a:schemeClr>
                </a:solidFill>
              </a:rPr>
              <a:t> im Aufwärtstrend</a:t>
            </a:r>
            <a:endParaRPr lang="de-DE" sz="3200" dirty="0">
              <a:solidFill>
                <a:schemeClr val="accent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9.5843750000000005E-2"/>
          <c:y val="2.1093748702402271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28575" cap="rnd">
              <a:solidFill>
                <a:schemeClr val="accent2">
                  <a:shade val="53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9AB-453D-AF59-3A055B5461EB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9AB-453D-AF59-3A055B546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30642256"/>
        <c:axId val="630641008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shade val="7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09AB-453D-AF59-3A055B5461EB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Gummibären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7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9AB-453D-AF59-3A055B5461EB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54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9AB-453D-AF59-3A055B5461EB}"/>
                  </c:ext>
                </c:extLst>
              </c15:ser>
            </c15:filteredLineSeries>
          </c:ext>
        </c:extLst>
      </c:lineChart>
      <c:catAx>
        <c:axId val="63064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1008"/>
        <c:crosses val="autoZero"/>
        <c:auto val="1"/>
        <c:lblAlgn val="ctr"/>
        <c:lblOffset val="100"/>
        <c:noMultiLvlLbl val="0"/>
      </c:catAx>
      <c:valAx>
        <c:axId val="63064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2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32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r>
              <a:rPr lang="de-DE" sz="3200" baseline="0" dirty="0" smtClean="0">
                <a:solidFill>
                  <a:schemeClr val="accent2">
                    <a:lumMod val="50000"/>
                  </a:schemeClr>
                </a:solidFill>
              </a:rPr>
              <a:t> im Aufwärtstrend</a:t>
            </a:r>
            <a:endParaRPr lang="de-DE" sz="3200" dirty="0">
              <a:solidFill>
                <a:schemeClr val="accent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9.5843750000000005E-2"/>
          <c:y val="2.1093748702402271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38100" cap="rnd">
              <a:solidFill>
                <a:schemeClr val="accent2">
                  <a:shade val="53000"/>
                </a:schemeClr>
              </a:solidFill>
              <a:round/>
            </a:ln>
            <a:effectLst/>
          </c:spPr>
          <c:marker>
            <c:symbol val="square"/>
            <c:size val="14"/>
            <c:spPr>
              <a:solidFill>
                <a:schemeClr val="accent2">
                  <a:lumMod val="50000"/>
                </a:schemeClr>
              </a:solid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9AB-453D-AF59-3A055B5461EB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square"/>
            <c:size val="14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9AB-453D-AF59-3A055B546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0642256"/>
        <c:axId val="630641008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shade val="7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09AB-453D-AF59-3A055B5461EB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Gummibären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7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9AB-453D-AF59-3A055B5461EB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54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9AB-453D-AF59-3A055B5461EB}"/>
                  </c:ext>
                </c:extLst>
              </c15:ser>
            </c15:filteredLineSeries>
          </c:ext>
        </c:extLst>
      </c:lineChart>
      <c:catAx>
        <c:axId val="63064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1008"/>
        <c:crosses val="autoZero"/>
        <c:auto val="1"/>
        <c:lblAlgn val="ctr"/>
        <c:lblOffset val="100"/>
        <c:noMultiLvlLbl val="0"/>
      </c:catAx>
      <c:valAx>
        <c:axId val="63064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2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 sz="32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r>
              <a:rPr lang="de-DE" sz="3200" baseline="0" dirty="0" smtClean="0">
                <a:solidFill>
                  <a:schemeClr val="accent2">
                    <a:lumMod val="50000"/>
                  </a:schemeClr>
                </a:solidFill>
              </a:rPr>
              <a:t> im Aufwärtstrend</a:t>
            </a:r>
            <a:endParaRPr lang="de-DE" sz="3200" dirty="0">
              <a:solidFill>
                <a:schemeClr val="accent2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9.5843750000000005E-2"/>
          <c:y val="2.1093748702402271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Schokolade</c:v>
                </c:pt>
              </c:strCache>
            </c:strRef>
          </c:tx>
          <c:spPr>
            <a:ln w="38100" cap="rnd">
              <a:solidFill>
                <a:schemeClr val="accent2">
                  <a:shade val="53000"/>
                </a:schemeClr>
              </a:solidFill>
              <a:round/>
            </a:ln>
            <a:effectLst/>
          </c:spPr>
          <c:marker>
            <c:symbol val="square"/>
            <c:size val="2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Tabelle1!$B$2:$D$2</c:f>
              <c:numCache>
                <c:formatCode>General</c:formatCode>
                <c:ptCount val="3"/>
                <c:pt idx="0">
                  <c:v>95</c:v>
                </c:pt>
                <c:pt idx="1">
                  <c:v>150</c:v>
                </c:pt>
                <c:pt idx="2">
                  <c:v>180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9AB-453D-AF59-3A055B5461EB}"/>
            </c:ext>
          </c:extLst>
        </c:ser>
        <c:ser>
          <c:idx val="2"/>
          <c:order val="2"/>
          <c:tx>
            <c:strRef>
              <c:f>Tabelle1!$A$4</c:f>
              <c:strCache>
                <c:ptCount val="1"/>
                <c:pt idx="0">
                  <c:v>Pralinen</c:v>
                </c:pt>
              </c:strCache>
            </c:strRef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square"/>
            <c:size val="2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 w="9525">
                <a:noFill/>
              </a:ln>
              <a:effectLst/>
            </c:spPr>
          </c:marker>
          <c:cat>
            <c:strRef>
              <c:f>Tabelle1!$B$1:$D$1</c:f>
              <c:strCache>
                <c:ptCount val="3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9AB-453D-AF59-3A055B5461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0642256"/>
        <c:axId val="630641008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Tabelle1!$A$3</c15:sqref>
                        </c15:formulaRef>
                      </c:ext>
                    </c:extLst>
                    <c:strCache>
                      <c:ptCount val="1"/>
                      <c:pt idx="0">
                        <c:v>Bonbons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shade val="76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Tabelle1!$B$3:$D$3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120</c:v>
                      </c:pt>
                      <c:pt idx="1">
                        <c:v>130</c:v>
                      </c:pt>
                      <c:pt idx="2">
                        <c:v>125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1-09AB-453D-AF59-3A055B5461EB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Tabelle1!$A$5</c15:sqref>
                        </c15:formulaRef>
                      </c:ext>
                    </c:extLst>
                    <c:strCache>
                      <c:ptCount val="1"/>
                      <c:pt idx="0">
                        <c:v>Gummibären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77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Tabelle1!$B$5:$D$5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150</c:v>
                      </c:pt>
                      <c:pt idx="1">
                        <c:v>140</c:v>
                      </c:pt>
                      <c:pt idx="2">
                        <c:v>100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9AB-453D-AF59-3A055B5461EB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Tabelle1!$A$6</c15:sqref>
                        </c15:formulaRef>
                      </c:ext>
                    </c:extLst>
                    <c:strCache>
                      <c:ptCount val="1"/>
                      <c:pt idx="0">
                        <c:v>Cupcakes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tint val="54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Tabelle1!$B$1:$D$1</c15:sqref>
                        </c15:formulaRef>
                      </c:ext>
                    </c:extLst>
                    <c:strCache>
                      <c:ptCount val="3"/>
                      <c:pt idx="0">
                        <c:v>2013</c:v>
                      </c:pt>
                      <c:pt idx="1">
                        <c:v>2014</c:v>
                      </c:pt>
                      <c:pt idx="2">
                        <c:v>2015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Tabelle1!$B$6:$D$6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30</c:v>
                      </c:pt>
                      <c:pt idx="1">
                        <c:v>50</c:v>
                      </c:pt>
                      <c:pt idx="2">
                        <c:v>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9AB-453D-AF59-3A055B5461EB}"/>
                  </c:ext>
                </c:extLst>
              </c15:ser>
            </c15:filteredLineSeries>
          </c:ext>
        </c:extLst>
      </c:lineChart>
      <c:catAx>
        <c:axId val="630642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1008"/>
        <c:crosses val="autoZero"/>
        <c:auto val="1"/>
        <c:lblAlgn val="ctr"/>
        <c:lblOffset val="100"/>
        <c:noMultiLvlLbl val="0"/>
      </c:catAx>
      <c:valAx>
        <c:axId val="63064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dirty="0" smtClean="0"/>
                  <a:t>In Tsd. EUR</a:t>
                </a:r>
                <a:endParaRPr lang="de-D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630642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5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Tabelle1!$A$2:$C$18</cx:f>
        <cx:lvl ptCount="17">
          <cx:pt idx="0">Jeans</cx:pt>
          <cx:pt idx="1">T-Shirts</cx:pt>
          <cx:pt idx="2">Jacken</cx:pt>
          <cx:pt idx="3">Pullover</cx:pt>
          <cx:pt idx="4">Kleider</cx:pt>
          <cx:pt idx="5">Röcke</cx:pt>
          <cx:pt idx="6">Schals</cx:pt>
          <cx:pt idx="7">Hüte</cx:pt>
          <cx:pt idx="8">Jeans</cx:pt>
          <cx:pt idx="9">T-Shirts</cx:pt>
          <cx:pt idx="10">Hemden</cx:pt>
          <cx:pt idx="11">Anzüge</cx:pt>
          <cx:pt idx="12">Sakkos</cx:pt>
          <cx:pt idx="13">Jacken</cx:pt>
          <cx:pt idx="14">Mäntel</cx:pt>
          <cx:pt idx="15">Schals</cx:pt>
          <cx:pt idx="16">Krawatten</cx:pt>
        </cx:lvl>
        <cx:lvl ptCount="17">
          <cx:pt idx="0">Basics</cx:pt>
          <cx:pt idx="1">Basics</cx:pt>
          <cx:pt idx="2">Basics</cx:pt>
          <cx:pt idx="3">Basics</cx:pt>
          <cx:pt idx="4">Basics</cx:pt>
          <cx:pt idx="5">Basics</cx:pt>
          <cx:pt idx="6">Zubehör</cx:pt>
          <cx:pt idx="7">Zubehör</cx:pt>
          <cx:pt idx="8">Basics</cx:pt>
          <cx:pt idx="9">Basics</cx:pt>
          <cx:pt idx="10">Basics</cx:pt>
          <cx:pt idx="11">Basics</cx:pt>
          <cx:pt idx="12">Basics</cx:pt>
          <cx:pt idx="13">Basics</cx:pt>
          <cx:pt idx="14">Basics</cx:pt>
          <cx:pt idx="15">Zubehör</cx:pt>
          <cx:pt idx="16">Zubehör</cx:pt>
        </cx:lvl>
        <cx:lvl ptCount="17">
          <cx:pt idx="0">Damen</cx:pt>
          <cx:pt idx="1">Damen</cx:pt>
          <cx:pt idx="2">Damen</cx:pt>
          <cx:pt idx="3">Damen</cx:pt>
          <cx:pt idx="4">Damen</cx:pt>
          <cx:pt idx="5">Damen</cx:pt>
          <cx:pt idx="6">Damen</cx:pt>
          <cx:pt idx="7">Damen</cx:pt>
          <cx:pt idx="8">Herren</cx:pt>
          <cx:pt idx="9">Herren</cx:pt>
          <cx:pt idx="10">Herren</cx:pt>
          <cx:pt idx="11">Herren</cx:pt>
          <cx:pt idx="12">Herren</cx:pt>
          <cx:pt idx="13">Herren</cx:pt>
          <cx:pt idx="14">Herren</cx:pt>
          <cx:pt idx="15">Herren</cx:pt>
          <cx:pt idx="16">Herren</cx:pt>
        </cx:lvl>
      </cx:strDim>
      <cx:numDim type="size">
        <cx:f>Tabelle1!$D$2:$D$18</cx:f>
        <cx:lvl ptCount="17" formatCode="Standard">
          <cx:pt idx="0">260</cx:pt>
          <cx:pt idx="1">150</cx:pt>
          <cx:pt idx="2">84</cx:pt>
          <cx:pt idx="3">31</cx:pt>
          <cx:pt idx="4">79</cx:pt>
          <cx:pt idx="5">45</cx:pt>
          <cx:pt idx="6">10</cx:pt>
          <cx:pt idx="7">8</cx:pt>
          <cx:pt idx="8">180</cx:pt>
          <cx:pt idx="9">210</cx:pt>
          <cx:pt idx="10">83</cx:pt>
          <cx:pt idx="11">45</cx:pt>
          <cx:pt idx="12">35</cx:pt>
          <cx:pt idx="13">145</cx:pt>
          <cx:pt idx="14">30</cx:pt>
          <cx:pt idx="15">12</cx:pt>
          <cx:pt idx="16">15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/>
            </a:pPr>
            <a:r>
              <a:rPr lang="de-DE" dirty="0" smtClean="0"/>
              <a:t>Umsatzvergleich</a:t>
            </a:r>
            <a:endParaRPr lang="de-DE" dirty="0"/>
          </a:p>
        </cx:rich>
      </cx:tx>
    </cx:title>
    <cx:plotArea>
      <cx:plotAreaRegion>
        <cx:series layoutId="treemap" uniqueId="{AB8DB7F6-8C74-4DD6-B181-32B694EFA5F0}">
          <cx:tx>
            <cx:txData>
              <cx:f>Tabelle1!$D$1</cx:f>
              <cx:v>Datenreihe1</cx:v>
            </cx:txData>
          </cx:tx>
          <cx:dataLabels pos="inEnd">
            <cx:txPr>
              <a:bodyPr spcFirstLastPara="1" vertOverflow="ellipsis" wrap="square" lIns="0" tIns="0" rIns="0" bIns="0" anchor="ctr" anchorCtr="1">
                <a:spAutoFit/>
              </a:bodyPr>
              <a:lstStyle/>
              <a:p>
                <a:pPr>
                  <a:defRPr sz="1800"/>
                </a:pPr>
                <a:endParaRPr lang="de-DE" sz="1800"/>
              </a:p>
            </cx:txPr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  <cx:legend pos="r" align="ctr" overlay="0">
      <cx:txPr>
        <a:bodyPr spcFirstLastPara="1" vertOverflow="ellipsis" wrap="square" lIns="0" tIns="0" rIns="0" bIns="0" anchor="ctr" anchorCtr="1"/>
        <a:lstStyle/>
        <a:p>
          <a:pPr>
            <a:defRPr sz="1800"/>
          </a:pPr>
          <a:endParaRPr lang="de-DE" sz="1800"/>
        </a:p>
      </cx:txPr>
    </cx:legend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Tabelle1!$A$2:$C$17</cx:f>
        <cx:lvl ptCount="16">
          <cx:pt idx="0">Jeans</cx:pt>
          <cx:pt idx="1">T-Shirts</cx:pt>
          <cx:pt idx="2">Jacken</cx:pt>
          <cx:pt idx="3">Pullover</cx:pt>
          <cx:pt idx="4">Kleider</cx:pt>
          <cx:pt idx="5">Röcke</cx:pt>
          <cx:pt idx="6">Schals</cx:pt>
          <cx:pt idx="7">Hüte</cx:pt>
          <cx:pt idx="8">Jeans</cx:pt>
          <cx:pt idx="9">T-Shirts</cx:pt>
          <cx:pt idx="10">Hemden</cx:pt>
          <cx:pt idx="11">Anzüge</cx:pt>
          <cx:pt idx="12">Sakkos</cx:pt>
          <cx:pt idx="13">Jacken</cx:pt>
          <cx:pt idx="14">Mäntel</cx:pt>
          <cx:pt idx="15">Schals</cx:pt>
        </cx:lvl>
        <cx:lvl ptCount="16">
          <cx:pt idx="0">Basics</cx:pt>
          <cx:pt idx="1">Basics</cx:pt>
          <cx:pt idx="2">Basics</cx:pt>
          <cx:pt idx="3">Basics</cx:pt>
          <cx:pt idx="4">Basics</cx:pt>
          <cx:pt idx="5">Basics</cx:pt>
          <cx:pt idx="6">Zubehör</cx:pt>
          <cx:pt idx="7">Zubehör</cx:pt>
          <cx:pt idx="8">Basics</cx:pt>
          <cx:pt idx="9">Basics</cx:pt>
          <cx:pt idx="10">Basics</cx:pt>
          <cx:pt idx="11">Basics</cx:pt>
          <cx:pt idx="12">Basics</cx:pt>
          <cx:pt idx="13">Basics</cx:pt>
          <cx:pt idx="14">Basics</cx:pt>
          <cx:pt idx="15">Zubehör</cx:pt>
        </cx:lvl>
        <cx:lvl ptCount="16">
          <cx:pt idx="0">Damen</cx:pt>
          <cx:pt idx="1">Damen</cx:pt>
          <cx:pt idx="2">Damen</cx:pt>
          <cx:pt idx="3">Damen</cx:pt>
          <cx:pt idx="4">Damen</cx:pt>
          <cx:pt idx="5">Damen</cx:pt>
          <cx:pt idx="6">Damen</cx:pt>
          <cx:pt idx="7">Damen</cx:pt>
          <cx:pt idx="8">Herren</cx:pt>
          <cx:pt idx="9">Herren</cx:pt>
          <cx:pt idx="10">Herren</cx:pt>
          <cx:pt idx="11">Herren</cx:pt>
          <cx:pt idx="12">Herren</cx:pt>
          <cx:pt idx="13">Herren</cx:pt>
          <cx:pt idx="14">Herren</cx:pt>
          <cx:pt idx="15">Herren</cx:pt>
        </cx:lvl>
      </cx:strDim>
      <cx:numDim type="size">
        <cx:f>Tabelle1!$D$2:$D$17</cx:f>
        <cx:lvl ptCount="16" formatCode="Standard">
          <cx:pt idx="0">260</cx:pt>
          <cx:pt idx="1">150</cx:pt>
          <cx:pt idx="2">84</cx:pt>
          <cx:pt idx="3">31</cx:pt>
          <cx:pt idx="4">79</cx:pt>
          <cx:pt idx="5">45</cx:pt>
          <cx:pt idx="6">10</cx:pt>
          <cx:pt idx="7">8</cx:pt>
          <cx:pt idx="8">180</cx:pt>
          <cx:pt idx="9">210</cx:pt>
          <cx:pt idx="10">83</cx:pt>
          <cx:pt idx="11">45</cx:pt>
          <cx:pt idx="12">35</cx:pt>
          <cx:pt idx="13">145</cx:pt>
          <cx:pt idx="14">30</cx:pt>
          <cx:pt idx="15">12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/>
            </a:pPr>
            <a:r>
              <a:rPr lang="de-DE" dirty="0" err="1" smtClean="0"/>
              <a:t>Umsatzvergeich</a:t>
            </a:r>
            <a:endParaRPr lang="de-DE" dirty="0"/>
          </a:p>
        </cx:rich>
      </cx:tx>
    </cx:title>
    <cx:plotArea>
      <cx:plotAreaRegion>
        <cx:series layoutId="sunburst" uniqueId="{B2813409-C727-4854-9309-7214713F287B}">
          <cx:tx>
            <cx:txData>
              <cx:f>Tabelle1!$D$1</cx:f>
              <cx:v>Datenreihe1</cx:v>
            </cx:txData>
          </cx:tx>
          <cx:dataLabels pos="ctr">
            <cx:visibility seriesName="0" categoryName="1" value="0"/>
          </cx:dataLabels>
          <cx:dataId val="0"/>
        </cx:series>
      </cx:plotAreaRegion>
    </cx:plotArea>
  </cx:chart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Tabelle1!$A$2:$A$9</cx:f>
        <cx:lvl ptCount="8" formatCode="Standard">
          <cx:pt idx="0">120</cx:pt>
          <cx:pt idx="1">150</cx:pt>
          <cx:pt idx="2">-90</cx:pt>
          <cx:pt idx="3">-56</cx:pt>
          <cx:pt idx="4">78</cx:pt>
          <cx:pt idx="5">-123</cx:pt>
          <cx:pt idx="6">145</cx:pt>
          <cx:pt idx="7">98</cx:pt>
        </cx:lvl>
      </cx:numDim>
    </cx:data>
  </cx:chartData>
  <cx:chart>
    <cx:title pos="t" align="ctr" overlay="0"/>
    <cx:plotArea>
      <cx:plotAreaRegion>
        <cx:series layoutId="waterfall" uniqueId="{1F3F8415-1711-4A59-8FA9-1A5AEB305161}">
          <cx:tx>
            <cx:txData>
              <cx:f>Tabelle1!$A$1</cx:f>
              <cx:v>Datenreihe1</cx:v>
            </cx:txData>
          </cx:tx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</cx:chartSpace>
</file>

<file path=ppt/charts/chartEx4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Tabelle1!$B$2:$B$13</cx:f>
        <cx:lvl ptCount="12">
          <cx:pt idx="0">Januar</cx:pt>
          <cx:pt idx="1">Februar</cx:pt>
          <cx:pt idx="2">März</cx:pt>
          <cx:pt idx="3">April</cx:pt>
          <cx:pt idx="4">Mai</cx:pt>
          <cx:pt idx="5">Juni</cx:pt>
          <cx:pt idx="6">Juli</cx:pt>
          <cx:pt idx="7">August</cx:pt>
          <cx:pt idx="8">September</cx:pt>
          <cx:pt idx="9">Oktober</cx:pt>
          <cx:pt idx="10">November</cx:pt>
          <cx:pt idx="11">Dezember</cx:pt>
        </cx:lvl>
      </cx:strDim>
      <cx:numDim type="val">
        <cx:f>Tabelle1!$A$2:$A$13</cx:f>
        <cx:lvl ptCount="12" formatCode="Standard">
          <cx:pt idx="0">120</cx:pt>
          <cx:pt idx="1">150</cx:pt>
          <cx:pt idx="2">-90</cx:pt>
          <cx:pt idx="3">-56</cx:pt>
          <cx:pt idx="4">78</cx:pt>
          <cx:pt idx="5">-123</cx:pt>
          <cx:pt idx="6">145</cx:pt>
          <cx:pt idx="7">98</cx:pt>
          <cx:pt idx="8">97</cx:pt>
          <cx:pt idx="9">114</cx:pt>
          <cx:pt idx="10">123</cx:pt>
          <cx:pt idx="11">-96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/>
            </a:pPr>
            <a:r>
              <a:rPr lang="de-DE" dirty="0" smtClean="0"/>
              <a:t>Umsatzveränderung gegenüber Vorjahr</a:t>
            </a:r>
            <a:endParaRPr lang="de-DE" dirty="0"/>
          </a:p>
        </cx:rich>
      </cx:tx>
    </cx:title>
    <cx:plotArea>
      <cx:plotAreaRegion>
        <cx:series layoutId="waterfall" uniqueId="{1F3F8415-1711-4A59-8FA9-1A5AEB305161}">
          <cx:tx>
            <cx:txData>
              <cx:f>Tabelle1!$A$1</cx:f>
              <cx:v>Datenreihe1</cx:v>
            </cx:txData>
          </cx:tx>
          <cx:dataLabels pos="outEnd">
            <cx:visibility seriesName="0" categoryName="0" value="1"/>
          </cx:dataLabels>
          <cx:dataId val="0"/>
          <cx:layoutPr>
            <cx:subtotals/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  <cx:clrMapOvr bg1="lt1" tx1="dk1" bg2="lt2" tx2="dk2" accent1="accent1" accent2="accent2" accent3="accent3" accent4="accent4" accent5="accent5" accent6="accent6" hlink="hlink" folHlink="folHlink"/>
</cx:chartSpace>
</file>

<file path=ppt/charts/chartEx5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Tabelle1!$B$2:$B$13</cx:f>
        <cx:lvl ptCount="12">
          <cx:pt idx="0">Januar</cx:pt>
          <cx:pt idx="1">Februar</cx:pt>
          <cx:pt idx="2">März</cx:pt>
          <cx:pt idx="3">April</cx:pt>
          <cx:pt idx="4">Mai</cx:pt>
          <cx:pt idx="5">Juni</cx:pt>
          <cx:pt idx="6">Juli</cx:pt>
          <cx:pt idx="7">August</cx:pt>
          <cx:pt idx="8">September</cx:pt>
          <cx:pt idx="9">Oktober</cx:pt>
          <cx:pt idx="10">November</cx:pt>
          <cx:pt idx="11">Dezember</cx:pt>
        </cx:lvl>
      </cx:strDim>
      <cx:numDim type="val">
        <cx:f>Tabelle1!$A$2:$A$13</cx:f>
        <cx:lvl ptCount="12" formatCode="Standard">
          <cx:pt idx="0">120</cx:pt>
          <cx:pt idx="1">150</cx:pt>
          <cx:pt idx="2">-90</cx:pt>
          <cx:pt idx="3">-56</cx:pt>
          <cx:pt idx="4">78</cx:pt>
          <cx:pt idx="5">-123</cx:pt>
          <cx:pt idx="6">145</cx:pt>
          <cx:pt idx="7">98</cx:pt>
          <cx:pt idx="8">97</cx:pt>
          <cx:pt idx="9">114</cx:pt>
          <cx:pt idx="10">123</cx:pt>
          <cx:pt idx="11">-96</cx:pt>
        </cx:lvl>
      </cx:numDim>
    </cx:data>
  </cx:chartData>
  <cx:chart>
    <cx:title pos="t" align="ctr" overlay="0">
      <cx:tx>
        <cx:rich>
          <a:bodyPr spcFirstLastPara="1" vertOverflow="ellipsis" wrap="square" lIns="0" tIns="0" rIns="0" bIns="0" anchor="ctr" anchorCtr="1"/>
          <a:lstStyle/>
          <a:p>
            <a:pPr algn="ctr">
              <a:defRPr lang="de-DE" sz="32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Calibri" panose="020F0502020204030204"/>
              </a:defRPr>
            </a:pPr>
            <a:r>
              <a:rPr lang="de-DE" sz="3200" dirty="0" smtClean="0"/>
              <a:t>Umsatzveränderung gegenüber Vorjahr</a:t>
            </a:r>
            <a:endParaRPr lang="de-DE" dirty="0"/>
          </a:p>
        </cx:rich>
      </cx:tx>
    </cx:title>
    <cx:plotArea>
      <cx:plotAreaRegion>
        <cx:series layoutId="waterfall" uniqueId="{F70A8DF2-8ACB-433B-9B6E-FB9D912DD347}">
          <cx:tx>
            <cx:txData>
              <cx:f>Tabelle1!$A$1</cx:f>
              <cx:v>Datenreihe1</cx:v>
            </cx:txData>
          </cx:tx>
          <cx:spPr>
            <a:solidFill>
              <a:schemeClr val="accent6">
                <a:lumMod val="75000"/>
              </a:schemeClr>
            </a:solidFill>
            <a:ln>
              <a:noFill/>
            </a:ln>
          </cx:spPr>
          <cx:dataPt idx="2">
            <cx:spPr>
              <a:solidFill>
                <a:srgbClr val="FF3300"/>
              </a:solidFill>
            </cx:spPr>
          </cx:dataPt>
          <cx:dataPt idx="3">
            <cx:spPr>
              <a:solidFill>
                <a:srgbClr val="FF3300"/>
              </a:solidFill>
            </cx:spPr>
          </cx:dataPt>
          <cx:dataPt idx="5">
            <cx:spPr>
              <a:solidFill>
                <a:srgbClr val="FF3300"/>
              </a:solidFill>
            </cx:spPr>
          </cx:dataPt>
          <cx:dataPt idx="11">
            <cx:spPr>
              <a:solidFill>
                <a:srgbClr val="FF3300"/>
              </a:solidFill>
            </cx:spPr>
          </cx:dataPt>
          <cx:dataLabels pos="outEnd">
            <cx:visibility seriesName="0" categoryName="0" value="1"/>
          </cx:dataLabels>
          <cx:dataId val="0"/>
          <cx:layoutPr>
            <cx:visibility connectorLines="1"/>
            <cx:subtotals/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31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  <cs:bodyPr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  <cs:bodyPr/>
  </cs:valueAxis>
  <cs:wall>
    <cs:lnRef idx="0"/>
    <cs:fillRef idx="0"/>
    <cs:effectRef idx="0"/>
    <cs:fontRef idx="minor">
      <a:schemeClr val="tx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  <cs:bodyPr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  <cs:bodyPr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  <cs:bodyPr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  <cs:bodyPr wrap="square" lIns="38100" tIns="19050" rIns="38100" bIns="19050" anchor="ctr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  <cs:bodyPr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  <cs:bodyPr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bg1"/>
    </cs:fontRef>
    <cs:defRPr sz="1197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284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517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9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016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881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527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5832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9163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831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005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888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88357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9970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279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8986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84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58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3091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02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802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575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808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78341-DF59-44F2-A043-07E1E9CC9D4F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9C199-2DF4-42B5-8727-CDB1BE7AE2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83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663C6-23DD-47C3-A89E-D9FD883B39C7}" type="datetimeFigureOut">
              <a:rPr lang="de-DE" smtClean="0"/>
              <a:t>08.07.2016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5E805-1C95-4C36-92B8-30C9244703A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357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4/relationships/chartEx" Target="../charts/chartEx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4/relationships/chartEx" Target="../charts/chartEx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microsoft.com/office/2014/relationships/chartEx" Target="../charts/chartEx4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4/relationships/chartEx" Target="../charts/chartEx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617880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620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Diagramm 3"/>
              <p:cNvGraphicFramePr/>
              <p:nvPr>
                <p:extLst>
                  <p:ext uri="{D42A27DB-BD31-4B8C-83A1-F6EECF244321}">
                    <p14:modId xmlns:p14="http://schemas.microsoft.com/office/powerpoint/2010/main" val="1049526278"/>
                  </p:ext>
                </p:extLst>
              </p:nvPr>
            </p:nvGraphicFramePr>
            <p:xfrm>
              <a:off x="2031999" y="157655"/>
              <a:ext cx="9807904" cy="658998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1999" y="157655"/>
                <a:ext cx="9807904" cy="6589986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7734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Diagramm 3"/>
              <p:cNvGraphicFramePr/>
              <p:nvPr>
                <p:extLst>
                  <p:ext uri="{D42A27DB-BD31-4B8C-83A1-F6EECF244321}">
                    <p14:modId xmlns:p14="http://schemas.microsoft.com/office/powerpoint/2010/main" val="3786662189"/>
                  </p:ext>
                </p:extLst>
              </p:nvPr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9753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Diagramm 3"/>
              <p:cNvGraphicFramePr/>
              <p:nvPr>
                <p:extLst>
                  <p:ext uri="{D42A27DB-BD31-4B8C-83A1-F6EECF244321}">
                    <p14:modId xmlns:p14="http://schemas.microsoft.com/office/powerpoint/2010/main" val="4018499943"/>
                  </p:ext>
                </p:extLst>
              </p:nvPr>
            </p:nvGraphicFramePr>
            <p:xfrm>
              <a:off x="2032000" y="719666"/>
              <a:ext cx="9382234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9382234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8301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Diagramm 3"/>
              <p:cNvGraphicFramePr/>
              <p:nvPr>
                <p:extLst>
                  <p:ext uri="{D42A27DB-BD31-4B8C-83A1-F6EECF244321}">
                    <p14:modId xmlns:p14="http://schemas.microsoft.com/office/powerpoint/2010/main" val="1809212806"/>
                  </p:ext>
                </p:extLst>
              </p:nvPr>
            </p:nvGraphicFramePr>
            <p:xfrm>
              <a:off x="2032000" y="719666"/>
              <a:ext cx="9382234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32000" y="719666"/>
                <a:ext cx="9382234" cy="541866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40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Diagramm 3"/>
              <p:cNvGraphicFramePr/>
              <p:nvPr>
                <p:extLst>
                  <p:ext uri="{D42A27DB-BD31-4B8C-83A1-F6EECF244321}">
                    <p14:modId xmlns:p14="http://schemas.microsoft.com/office/powerpoint/2010/main" val="3201066199"/>
                  </p:ext>
                </p:extLst>
              </p:nvPr>
            </p:nvGraphicFramePr>
            <p:xfrm>
              <a:off x="1150883" y="719666"/>
              <a:ext cx="9238593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4" name="Diagramm 3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0883" y="719666"/>
                <a:ext cx="9238593" cy="5418667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88742" y="4820570"/>
            <a:ext cx="300445" cy="29995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28439" y="5171322"/>
            <a:ext cx="300445" cy="29995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69734" y="5425323"/>
            <a:ext cx="300445" cy="29995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06629" y="2481347"/>
            <a:ext cx="300445" cy="299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174679727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46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69468003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17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4473227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12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32362598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50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3693808204"/>
              </p:ext>
            </p:extLst>
          </p:nvPr>
        </p:nvGraphicFramePr>
        <p:xfrm>
          <a:off x="2032000" y="719666"/>
          <a:ext cx="712832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Grafik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928" y="593966"/>
            <a:ext cx="1263426" cy="1446291"/>
          </a:xfrm>
          <a:prstGeom prst="rect">
            <a:avLst/>
          </a:prstGeom>
        </p:spPr>
      </p:pic>
      <p:sp>
        <p:nvSpPr>
          <p:cNvPr id="13" name="Textfeld 1"/>
          <p:cNvSpPr txBox="1"/>
          <p:nvPr/>
        </p:nvSpPr>
        <p:spPr>
          <a:xfrm>
            <a:off x="8880928" y="2014180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feld 1"/>
          <p:cNvSpPr txBox="1"/>
          <p:nvPr/>
        </p:nvSpPr>
        <p:spPr>
          <a:xfrm>
            <a:off x="9160329" y="5015445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4">
                    <a:lumMod val="50000"/>
                  </a:schemeClr>
                </a:solidFill>
              </a:rPr>
              <a:t>Pralinen</a:t>
            </a:r>
            <a:endParaRPr lang="de-DE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479" y="3715603"/>
            <a:ext cx="1263426" cy="144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1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326469181"/>
              </p:ext>
            </p:extLst>
          </p:nvPr>
        </p:nvGraphicFramePr>
        <p:xfrm>
          <a:off x="2032000" y="719666"/>
          <a:ext cx="712832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1"/>
          <p:cNvSpPr txBox="1"/>
          <p:nvPr/>
        </p:nvSpPr>
        <p:spPr>
          <a:xfrm>
            <a:off x="8880928" y="2014180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feld 1"/>
          <p:cNvSpPr txBox="1"/>
          <p:nvPr/>
        </p:nvSpPr>
        <p:spPr>
          <a:xfrm>
            <a:off x="8043635" y="4827666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Pralinen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903" y="1439265"/>
            <a:ext cx="1263426" cy="144629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779" y="4292298"/>
            <a:ext cx="1263426" cy="144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9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552488764"/>
              </p:ext>
            </p:extLst>
          </p:nvPr>
        </p:nvGraphicFramePr>
        <p:xfrm>
          <a:off x="2032000" y="719666"/>
          <a:ext cx="7128329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feld 1"/>
          <p:cNvSpPr txBox="1"/>
          <p:nvPr/>
        </p:nvSpPr>
        <p:spPr>
          <a:xfrm>
            <a:off x="8880928" y="2014180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Schokolade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feld 1"/>
          <p:cNvSpPr txBox="1"/>
          <p:nvPr/>
        </p:nvSpPr>
        <p:spPr>
          <a:xfrm>
            <a:off x="8043635" y="4827666"/>
            <a:ext cx="1616529" cy="37555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</a:rPr>
              <a:t>Pralinen</a:t>
            </a:r>
            <a:endParaRPr lang="de-DE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7479" y="1327375"/>
            <a:ext cx="1263426" cy="1446291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74690" y1="66447" x2="74690" y2="66447"/>
                        <a14:backgroundMark x1="20596" y1="31579" x2="20596" y2="315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766" y="4292298"/>
            <a:ext cx="1263426" cy="144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29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/>
          <p:cNvGrpSpPr/>
          <p:nvPr/>
        </p:nvGrpSpPr>
        <p:grpSpPr>
          <a:xfrm>
            <a:off x="1500188" y="1057275"/>
            <a:ext cx="2880000" cy="2880000"/>
            <a:chOff x="1500188" y="1057275"/>
            <a:chExt cx="2880000" cy="2880000"/>
          </a:xfrm>
        </p:grpSpPr>
        <p:sp>
          <p:nvSpPr>
            <p:cNvPr id="10" name="Ellipse 9"/>
            <p:cNvSpPr>
              <a:spLocks noChangeAspect="1"/>
            </p:cNvSpPr>
            <p:nvPr/>
          </p:nvSpPr>
          <p:spPr>
            <a:xfrm>
              <a:off x="1500188" y="1057275"/>
              <a:ext cx="2880000" cy="288000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Plus 11"/>
            <p:cNvSpPr>
              <a:spLocks noChangeAspect="1"/>
            </p:cNvSpPr>
            <p:nvPr/>
          </p:nvSpPr>
          <p:spPr>
            <a:xfrm>
              <a:off x="1860188" y="1417275"/>
              <a:ext cx="2160000" cy="2160000"/>
            </a:xfrm>
            <a:prstGeom prst="mathPlus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5934300" y="1057275"/>
            <a:ext cx="2880000" cy="2880000"/>
            <a:chOff x="6543900" y="366712"/>
            <a:chExt cx="2880000" cy="2880000"/>
          </a:xfrm>
        </p:grpSpPr>
        <p:sp>
          <p:nvSpPr>
            <p:cNvPr id="11" name="Ellipse 10"/>
            <p:cNvSpPr>
              <a:spLocks noChangeAspect="1"/>
            </p:cNvSpPr>
            <p:nvPr/>
          </p:nvSpPr>
          <p:spPr>
            <a:xfrm>
              <a:off x="6543900" y="366712"/>
              <a:ext cx="2880000" cy="2880000"/>
            </a:xfrm>
            <a:prstGeom prst="ellipse">
              <a:avLst/>
            </a:prstGeom>
            <a:solidFill>
              <a:srgbClr val="CC33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Minus 12"/>
            <p:cNvSpPr>
              <a:spLocks noChangeAspect="1"/>
            </p:cNvSpPr>
            <p:nvPr/>
          </p:nvSpPr>
          <p:spPr>
            <a:xfrm>
              <a:off x="6903900" y="726712"/>
              <a:ext cx="2160000" cy="2160000"/>
            </a:xfrm>
            <a:prstGeom prst="mathMin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59701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Rot-Grü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50"/>
      </a:accent1>
      <a:accent2>
        <a:srgbClr val="FF0000"/>
      </a:accent2>
      <a:accent3>
        <a:srgbClr val="2E75B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Breitbild</PresentationFormat>
  <Paragraphs>21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Klara Muster</dc:creator>
  <cp:lastModifiedBy>Klara Muster</cp:lastModifiedBy>
  <cp:revision>61</cp:revision>
  <dcterms:created xsi:type="dcterms:W3CDTF">2016-06-07T12:20:30Z</dcterms:created>
  <dcterms:modified xsi:type="dcterms:W3CDTF">2016-07-08T07:01:21Z</dcterms:modified>
</cp:coreProperties>
</file>