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0" r:id="rId4"/>
    <p:sldId id="272" r:id="rId5"/>
    <p:sldId id="273" r:id="rId6"/>
    <p:sldId id="274" r:id="rId7"/>
    <p:sldId id="275" r:id="rId8"/>
    <p:sldId id="276" r:id="rId9"/>
    <p:sldId id="278" r:id="rId10"/>
    <p:sldId id="277" r:id="rId11"/>
    <p:sldId id="280" r:id="rId12"/>
    <p:sldId id="281" r:id="rId13"/>
    <p:sldId id="282" r:id="rId14"/>
    <p:sldId id="283" r:id="rId15"/>
    <p:sldId id="287" r:id="rId16"/>
    <p:sldId id="293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D4E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26" autoAdjust="0"/>
    <p:restoredTop sz="93348" autoAdjust="0"/>
  </p:normalViewPr>
  <p:slideViewPr>
    <p:cSldViewPr snapToGrid="0">
      <p:cViewPr varScale="1">
        <p:scale>
          <a:sx n="62" d="100"/>
          <a:sy n="62" d="100"/>
        </p:scale>
        <p:origin x="31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3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8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400" dirty="0" smtClean="0"/>
              <a:t>Schokolade im Aufwärtstrend</a:t>
            </a:r>
            <a:endParaRPr lang="de-DE" sz="24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Schokolade</c:v>
                </c:pt>
              </c:strCache>
            </c:strRef>
          </c:tx>
          <c:spPr>
            <a:solidFill>
              <a:schemeClr val="accent2">
                <a:shade val="53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Tabelle1!$B$1:$D$1</c:f>
              <c:strCach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strCache>
            </c:strRef>
          </c:cat>
          <c:val>
            <c:numRef>
              <c:f>Tabelle1!$B$2:$D$2</c:f>
              <c:numCache>
                <c:formatCode>General</c:formatCode>
                <c:ptCount val="3"/>
                <c:pt idx="0">
                  <c:v>95</c:v>
                </c:pt>
                <c:pt idx="1">
                  <c:v>150</c:v>
                </c:pt>
                <c:pt idx="2">
                  <c:v>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50-452C-991A-62A580678356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Pralinen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Tabelle1!$B$1:$D$1</c:f>
              <c:strCach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strCache>
            </c:strRef>
          </c:cat>
          <c:val>
            <c:numRef>
              <c:f>Tabelle1!$B$4:$D$4</c:f>
              <c:numCache>
                <c:formatCode>General</c:formatCode>
                <c:ptCount val="3"/>
                <c:pt idx="0">
                  <c:v>60</c:v>
                </c:pt>
                <c:pt idx="1">
                  <c:v>50</c:v>
                </c:pt>
                <c:pt idx="2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A50-452C-991A-62A5806783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562910112"/>
        <c:axId val="562913856"/>
        <c:axId val="0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Tabelle1!$A$3</c15:sqref>
                        </c15:formulaRef>
                      </c:ext>
                    </c:extLst>
                    <c:strCache>
                      <c:ptCount val="1"/>
                      <c:pt idx="0">
                        <c:v>Bonbons</c:v>
                      </c:pt>
                    </c:strCache>
                  </c:strRef>
                </c:tx>
                <c:spPr>
                  <a:solidFill>
                    <a:schemeClr val="accent2">
                      <a:shade val="76000"/>
                    </a:schemeClr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Tabelle1!$B$3:$D$3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120</c:v>
                      </c:pt>
                      <c:pt idx="1">
                        <c:v>130</c:v>
                      </c:pt>
                      <c:pt idx="2">
                        <c:v>125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1A50-452C-991A-62A580678356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Tabelle1!$A$5</c15:sqref>
                        </c15:formulaRef>
                      </c:ext>
                    </c:extLst>
                    <c:strCache>
                      <c:ptCount val="1"/>
                      <c:pt idx="0">
                        <c:v>Gummibären</c:v>
                      </c:pt>
                    </c:strCache>
                  </c:strRef>
                </c:tx>
                <c:spPr>
                  <a:solidFill>
                    <a:schemeClr val="accent2">
                      <a:tint val="77000"/>
                    </a:schemeClr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Tabelle1!$B$5:$D$5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150</c:v>
                      </c:pt>
                      <c:pt idx="1">
                        <c:v>140</c:v>
                      </c:pt>
                      <c:pt idx="2">
                        <c:v>100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0-71CD-44C3-98BC-69D57AE2F96F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Tabelle1!$A$6</c15:sqref>
                        </c15:formulaRef>
                      </c:ext>
                    </c:extLst>
                    <c:strCache>
                      <c:ptCount val="1"/>
                      <c:pt idx="0">
                        <c:v>Cupcakes</c:v>
                      </c:pt>
                    </c:strCache>
                  </c:strRef>
                </c:tx>
                <c:spPr>
                  <a:solidFill>
                    <a:schemeClr val="accent2">
                      <a:tint val="54000"/>
                    </a:schemeClr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Tabelle1!$B$6:$D$6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30</c:v>
                      </c:pt>
                      <c:pt idx="1">
                        <c:v>50</c:v>
                      </c:pt>
                      <c:pt idx="2">
                        <c:v>80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1-71CD-44C3-98BC-69D57AE2F96F}"/>
                  </c:ext>
                </c:extLst>
              </c15:ser>
            </c15:filteredBarSeries>
          </c:ext>
        </c:extLst>
      </c:bar3DChart>
      <c:catAx>
        <c:axId val="562910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62913856"/>
        <c:crosses val="autoZero"/>
        <c:auto val="1"/>
        <c:lblAlgn val="ctr"/>
        <c:lblOffset val="100"/>
        <c:noMultiLvlLbl val="0"/>
      </c:catAx>
      <c:valAx>
        <c:axId val="562913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 smtClean="0"/>
                  <a:t>In Tsd. EUR</a:t>
                </a:r>
                <a:endParaRPr lang="de-DE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62910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400" dirty="0" smtClean="0"/>
              <a:t>Umsatzentwicklung Süßwaren</a:t>
            </a:r>
            <a:endParaRPr lang="de-DE" sz="2400" dirty="0"/>
          </a:p>
        </c:rich>
      </c:tx>
      <c:layout>
        <c:manualLayout>
          <c:xMode val="edge"/>
          <c:yMode val="edge"/>
          <c:x val="0.51361712598425202"/>
          <c:y val="2.81249982698696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2"/>
          <c:order val="2"/>
          <c:tx>
            <c:strRef>
              <c:f>Tabelle1!$D$1</c:f>
              <c:strCache>
                <c:ptCount val="1"/>
                <c:pt idx="0">
                  <c:v>2015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E4C-4578-8968-B739C98DA92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E4C-4578-8968-B739C98DA925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E4C-4578-8968-B739C98DA925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E4C-4578-8968-B739C98DA925}"/>
              </c:ext>
            </c:extLst>
          </c:dPt>
          <c:dPt>
            <c:idx val="4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E4C-4578-8968-B739C98DA92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Gummibären</c:v>
                </c:pt>
                <c:pt idx="4">
                  <c:v>Cupcakes</c:v>
                </c:pt>
              </c:strCache>
            </c:strRef>
          </c:cat>
          <c:val>
            <c:numRef>
              <c:f>Tabelle1!$D$2:$D$6</c:f>
              <c:numCache>
                <c:formatCode>General</c:formatCode>
                <c:ptCount val="5"/>
                <c:pt idx="0">
                  <c:v>180</c:v>
                </c:pt>
                <c:pt idx="1">
                  <c:v>125</c:v>
                </c:pt>
                <c:pt idx="2">
                  <c:v>45</c:v>
                </c:pt>
                <c:pt idx="3">
                  <c:v>100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A50-452C-991A-62A5806783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extLst>
          <c:ext xmlns:c15="http://schemas.microsoft.com/office/drawing/2012/chart" uri="{02D57815-91ED-43cb-92C2-25804820EDAC}">
            <c15:filteredPi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Tabelle1!$B$1</c15:sqref>
                        </c15:formulaRef>
                      </c:ext>
                    </c:extLst>
                    <c:strCache>
                      <c:ptCount val="1"/>
                      <c:pt idx="0">
                        <c:v>2013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B-0E4C-4578-8968-B739C98DA925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D-0E4C-4578-8968-B739C98DA925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6"/>
                    </a:solidFill>
                    <a:ln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F-0E4C-4578-8968-B739C98DA925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1-0E4C-4578-8968-B739C98DA925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4">
                        <a:lumMod val="60000"/>
                      </a:schemeClr>
                    </a:solidFill>
                    <a:ln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3-0E4C-4578-8968-B739C98DA925}"/>
                    </c:ext>
                  </c:extLst>
                </c:dPt>
                <c:cat>
                  <c:strRef>
                    <c:extLst>
                      <c:ext uri="{02D57815-91ED-43cb-92C2-25804820EDAC}">
                        <c15:formulaRef>
                          <c15:sqref>Tabelle1!$A$2:$A$6</c15:sqref>
                        </c15:formulaRef>
                      </c:ext>
                    </c:extLst>
                    <c:strCache>
                      <c:ptCount val="5"/>
                      <c:pt idx="0">
                        <c:v>Schokolade</c:v>
                      </c:pt>
                      <c:pt idx="1">
                        <c:v>Bonbons</c:v>
                      </c:pt>
                      <c:pt idx="2">
                        <c:v>Pralinen</c:v>
                      </c:pt>
                      <c:pt idx="3">
                        <c:v>Gummibären</c:v>
                      </c:pt>
                      <c:pt idx="4">
                        <c:v>Cupcakes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Tabelle1!$B$2:$B$6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95</c:v>
                      </c:pt>
                      <c:pt idx="1">
                        <c:v>120</c:v>
                      </c:pt>
                      <c:pt idx="2">
                        <c:v>60</c:v>
                      </c:pt>
                      <c:pt idx="3">
                        <c:v>150</c:v>
                      </c:pt>
                      <c:pt idx="4">
                        <c:v>30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0-1A50-452C-991A-62A580678356}"/>
                  </c:ext>
                </c:extLst>
              </c15:ser>
            </c15:filteredPieSeries>
            <c15:filteredPi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Tabelle1!$C$1</c15:sqref>
                        </c15:formulaRef>
                      </c:ext>
                    </c:extLst>
                    <c:strCache>
                      <c:ptCount val="1"/>
                      <c:pt idx="0">
                        <c:v>2014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5-0E4C-4578-8968-B739C98DA925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7-0E4C-4578-8968-B739C98DA925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6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9-0E4C-4578-8968-B739C98DA925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B-0E4C-4578-8968-B739C98DA925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4">
                        <a:lumMod val="60000"/>
                      </a:schemeClr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D-0E4C-4578-8968-B739C98DA925}"/>
                    </c:ext>
                  </c:extLst>
                </c:dPt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Tabelle1!$A$2:$A$6</c15:sqref>
                        </c15:formulaRef>
                      </c:ext>
                    </c:extLst>
                    <c:strCache>
                      <c:ptCount val="5"/>
                      <c:pt idx="0">
                        <c:v>Schokolade</c:v>
                      </c:pt>
                      <c:pt idx="1">
                        <c:v>Bonbons</c:v>
                      </c:pt>
                      <c:pt idx="2">
                        <c:v>Pralinen</c:v>
                      </c:pt>
                      <c:pt idx="3">
                        <c:v>Gummibären</c:v>
                      </c:pt>
                      <c:pt idx="4">
                        <c:v>Cupcakes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Tabelle1!$C$2:$C$6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150</c:v>
                      </c:pt>
                      <c:pt idx="1">
                        <c:v>130</c:v>
                      </c:pt>
                      <c:pt idx="2">
                        <c:v>50</c:v>
                      </c:pt>
                      <c:pt idx="3">
                        <c:v>140</c:v>
                      </c:pt>
                      <c:pt idx="4">
                        <c:v>50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1-1A50-452C-991A-62A580678356}"/>
                  </c:ext>
                </c:extLst>
              </c15:ser>
            </c15:filteredPieSeries>
          </c:ext>
        </c:extLst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A26C0-D112-4073-B02A-80B8BE6DB478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B4208B-C150-4AB9-853F-03947329FD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93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899138" y="2971800"/>
            <a:ext cx="8528539" cy="1758461"/>
          </a:xfrm>
          <a:prstGeom prst="rect">
            <a:avLst/>
          </a:prstGeom>
          <a:solidFill>
            <a:schemeClr val="bg1"/>
          </a:solidFill>
        </p:spPr>
        <p:txBody>
          <a:bodyPr anchor="t"/>
          <a:lstStyle>
            <a:lvl1pPr algn="ctr">
              <a:defRPr sz="60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18641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1258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4239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909" y="365125"/>
            <a:ext cx="8963890" cy="1325563"/>
          </a:xfrm>
          <a:prstGeom prst="rect">
            <a:avLst/>
          </a:prstGeom>
        </p:spPr>
        <p:txBody>
          <a:bodyPr anchor="ctr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89908" y="2410690"/>
            <a:ext cx="8963891" cy="3788497"/>
          </a:xfrm>
        </p:spPr>
        <p:txBody>
          <a:bodyPr/>
          <a:lstStyle>
            <a:lvl1pPr marL="457200" indent="-457200">
              <a:spcBef>
                <a:spcPts val="3000"/>
              </a:spcBef>
              <a:spcAft>
                <a:spcPts val="1200"/>
              </a:spcAft>
              <a:buFont typeface="Wingdings" panose="05000000000000000000" pitchFamily="2" charset="2"/>
              <a:buChar char=""/>
              <a:defRPr/>
            </a:lvl1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3355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795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765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 anchor="ctr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961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0924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0659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117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0904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8563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3000"/>
        </a:spcBef>
        <a:spcAft>
          <a:spcPts val="1200"/>
        </a:spcAft>
        <a:buClr>
          <a:srgbClr val="C00000"/>
        </a:buClr>
        <a:buSzPct val="70000"/>
        <a:buFont typeface="Wingdings" panose="05000000000000000000" pitchFamily="2" charset="2"/>
        <a:buChar char="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Beispiele für Animation und Folienübergang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249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419419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997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5677 -0.061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9" y="-3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Chart bld="category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897148" y="744195"/>
            <a:ext cx="9868102" cy="1071790"/>
          </a:xfrm>
        </p:spPr>
        <p:txBody>
          <a:bodyPr anchor="ctr"/>
          <a:lstStyle/>
          <a:p>
            <a:pPr algn="ctr"/>
            <a:r>
              <a:rPr lang="de-DE" dirty="0" smtClean="0"/>
              <a:t>So erreichen Sie uns telefonisch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0905290"/>
              </p:ext>
            </p:extLst>
          </p:nvPr>
        </p:nvGraphicFramePr>
        <p:xfrm>
          <a:off x="897148" y="1815985"/>
          <a:ext cx="10271262" cy="384294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82689">
                  <a:extLst>
                    <a:ext uri="{9D8B030D-6E8A-4147-A177-3AD203B41FA5}">
                      <a16:colId xmlns:a16="http://schemas.microsoft.com/office/drawing/2014/main" val="1134071783"/>
                    </a:ext>
                  </a:extLst>
                </a:gridCol>
                <a:gridCol w="3607012">
                  <a:extLst>
                    <a:ext uri="{9D8B030D-6E8A-4147-A177-3AD203B41FA5}">
                      <a16:colId xmlns:a16="http://schemas.microsoft.com/office/drawing/2014/main" val="1865227316"/>
                    </a:ext>
                  </a:extLst>
                </a:gridCol>
                <a:gridCol w="2681561">
                  <a:extLst>
                    <a:ext uri="{9D8B030D-6E8A-4147-A177-3AD203B41FA5}">
                      <a16:colId xmlns:a16="http://schemas.microsoft.com/office/drawing/2014/main" val="3352325652"/>
                    </a:ext>
                  </a:extLst>
                </a:gridCol>
              </a:tblGrid>
              <a:tr h="640491"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Abteilung</a:t>
                      </a:r>
                      <a:endParaRPr lang="de-DE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Ihr Ansprechpartner</a:t>
                      </a:r>
                      <a:endParaRPr lang="de-DE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Durchwahl</a:t>
                      </a:r>
                      <a:endParaRPr lang="de-DE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4833625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b="1" dirty="0" smtClean="0"/>
                        <a:t>Bestellungen</a:t>
                      </a:r>
                      <a:endParaRPr lang="de-DE" sz="20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/>
                        <a:t>Paula Schulz</a:t>
                      </a:r>
                      <a:endParaRPr lang="de-DE" sz="20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/>
                        <a:t>08777-12345-66</a:t>
                      </a:r>
                      <a:endParaRPr lang="de-DE" sz="20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115433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Kundendienst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Fred Meyer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08777-12345-72</a:t>
                      </a:r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2759569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Reklamationen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Sabine Schlau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08777-12345-43</a:t>
                      </a:r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7123250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Fragen zu unseren Produkten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Thomas</a:t>
                      </a:r>
                      <a:r>
                        <a:rPr lang="de-DE" sz="2000" baseline="0" dirty="0" smtClean="0"/>
                        <a:t> Klein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08777-12455-51</a:t>
                      </a:r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3679855"/>
                  </a:ext>
                </a:extLst>
              </a:tr>
              <a:tr h="640491">
                <a:tc gridSpan="3">
                  <a:txBody>
                    <a:bodyPr/>
                    <a:lstStyle/>
                    <a:p>
                      <a:r>
                        <a:rPr lang="de-DE" sz="1800" dirty="0" smtClean="0"/>
                        <a:t>Sie erreichen uns</a:t>
                      </a:r>
                      <a:r>
                        <a:rPr lang="de-DE" sz="1800" baseline="0" dirty="0" smtClean="0"/>
                        <a:t> Montag - Freitag  von 8:00 -20:00 und am Samstag von 8:00 - 16:00</a:t>
                      </a:r>
                      <a:endParaRPr lang="de-DE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2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089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174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897148" y="744195"/>
            <a:ext cx="9868102" cy="1071790"/>
          </a:xfrm>
        </p:spPr>
        <p:txBody>
          <a:bodyPr anchor="ctr"/>
          <a:lstStyle/>
          <a:p>
            <a:pPr algn="ctr"/>
            <a:r>
              <a:rPr lang="de-DE" dirty="0" smtClean="0"/>
              <a:t>So erreichen Sie uns telefonisch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361766"/>
              </p:ext>
            </p:extLst>
          </p:nvPr>
        </p:nvGraphicFramePr>
        <p:xfrm>
          <a:off x="897148" y="1815985"/>
          <a:ext cx="10271262" cy="384294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82689">
                  <a:extLst>
                    <a:ext uri="{9D8B030D-6E8A-4147-A177-3AD203B41FA5}">
                      <a16:colId xmlns:a16="http://schemas.microsoft.com/office/drawing/2014/main" val="1134071783"/>
                    </a:ext>
                  </a:extLst>
                </a:gridCol>
                <a:gridCol w="3607012">
                  <a:extLst>
                    <a:ext uri="{9D8B030D-6E8A-4147-A177-3AD203B41FA5}">
                      <a16:colId xmlns:a16="http://schemas.microsoft.com/office/drawing/2014/main" val="1865227316"/>
                    </a:ext>
                  </a:extLst>
                </a:gridCol>
                <a:gridCol w="2681561">
                  <a:extLst>
                    <a:ext uri="{9D8B030D-6E8A-4147-A177-3AD203B41FA5}">
                      <a16:colId xmlns:a16="http://schemas.microsoft.com/office/drawing/2014/main" val="3352325652"/>
                    </a:ext>
                  </a:extLst>
                </a:gridCol>
              </a:tblGrid>
              <a:tr h="640491"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Abteilung</a:t>
                      </a:r>
                      <a:endParaRPr lang="de-DE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Ihr Ansprechpartner</a:t>
                      </a:r>
                      <a:endParaRPr lang="de-DE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Durchwahl</a:t>
                      </a:r>
                      <a:endParaRPr lang="de-DE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4833625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Bestellungen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Paula Schulz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08777-12345-66</a:t>
                      </a:r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8115433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b="1" dirty="0" smtClean="0"/>
                        <a:t>Kundendienst</a:t>
                      </a:r>
                      <a:endParaRPr lang="de-DE" sz="20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/>
                        <a:t>Fred Meyer</a:t>
                      </a:r>
                      <a:endParaRPr lang="de-DE" sz="20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/>
                        <a:t>08777-12345-72</a:t>
                      </a:r>
                      <a:endParaRPr lang="de-DE" sz="20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759569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Reklamationen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Sabine Schlau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08777-12345-43</a:t>
                      </a:r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7123250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Fragen zu unseren Produkten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Thomas</a:t>
                      </a:r>
                      <a:r>
                        <a:rPr lang="de-DE" sz="2000" baseline="0" dirty="0" smtClean="0"/>
                        <a:t> Klein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08777-12455-51</a:t>
                      </a:r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3679855"/>
                  </a:ext>
                </a:extLst>
              </a:tr>
              <a:tr h="640491">
                <a:tc gridSpan="3">
                  <a:txBody>
                    <a:bodyPr/>
                    <a:lstStyle/>
                    <a:p>
                      <a:r>
                        <a:rPr lang="de-DE" sz="1800" dirty="0" smtClean="0"/>
                        <a:t>Sie erreichen uns</a:t>
                      </a:r>
                      <a:r>
                        <a:rPr lang="de-DE" sz="1800" baseline="0" dirty="0" smtClean="0"/>
                        <a:t> Montag - Freitag  von 8:00 -20:00 und am Samstag von 8:00 - 16:00</a:t>
                      </a:r>
                      <a:endParaRPr lang="de-DE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2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089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77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897148" y="744195"/>
            <a:ext cx="9868102" cy="1071790"/>
          </a:xfrm>
        </p:spPr>
        <p:txBody>
          <a:bodyPr anchor="ctr"/>
          <a:lstStyle/>
          <a:p>
            <a:pPr algn="ctr"/>
            <a:r>
              <a:rPr lang="de-DE" dirty="0" smtClean="0"/>
              <a:t>So erreichen Sie uns telefonisch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6510472"/>
              </p:ext>
            </p:extLst>
          </p:nvPr>
        </p:nvGraphicFramePr>
        <p:xfrm>
          <a:off x="897148" y="1815985"/>
          <a:ext cx="10271262" cy="384294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82689">
                  <a:extLst>
                    <a:ext uri="{9D8B030D-6E8A-4147-A177-3AD203B41FA5}">
                      <a16:colId xmlns:a16="http://schemas.microsoft.com/office/drawing/2014/main" val="1134071783"/>
                    </a:ext>
                  </a:extLst>
                </a:gridCol>
                <a:gridCol w="3607012">
                  <a:extLst>
                    <a:ext uri="{9D8B030D-6E8A-4147-A177-3AD203B41FA5}">
                      <a16:colId xmlns:a16="http://schemas.microsoft.com/office/drawing/2014/main" val="1865227316"/>
                    </a:ext>
                  </a:extLst>
                </a:gridCol>
                <a:gridCol w="2681561">
                  <a:extLst>
                    <a:ext uri="{9D8B030D-6E8A-4147-A177-3AD203B41FA5}">
                      <a16:colId xmlns:a16="http://schemas.microsoft.com/office/drawing/2014/main" val="3352325652"/>
                    </a:ext>
                  </a:extLst>
                </a:gridCol>
              </a:tblGrid>
              <a:tr h="640491"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Abteilung</a:t>
                      </a:r>
                      <a:endParaRPr lang="de-DE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Ihr Ansprechpartner</a:t>
                      </a:r>
                      <a:endParaRPr lang="de-DE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Durchwahl</a:t>
                      </a:r>
                      <a:endParaRPr lang="de-DE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4833625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Bestellungen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Paula Schulz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08777-12345-66</a:t>
                      </a:r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8115433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Kundendienst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Fred Meyer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08777-12345-72</a:t>
                      </a:r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2759569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b="1" dirty="0" smtClean="0"/>
                        <a:t>Reklamationen</a:t>
                      </a:r>
                      <a:endParaRPr lang="de-DE" sz="20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/>
                        <a:t>Sabine Schlau</a:t>
                      </a:r>
                      <a:endParaRPr lang="de-DE" sz="20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/>
                        <a:t>08777-12345-43</a:t>
                      </a:r>
                      <a:endParaRPr lang="de-DE" sz="20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123250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Fragen zu unseren Produkten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Thomas</a:t>
                      </a:r>
                      <a:r>
                        <a:rPr lang="de-DE" sz="2000" baseline="0" dirty="0" smtClean="0"/>
                        <a:t> Klein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08777-12455-51</a:t>
                      </a:r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3679855"/>
                  </a:ext>
                </a:extLst>
              </a:tr>
              <a:tr h="640491">
                <a:tc gridSpan="3">
                  <a:txBody>
                    <a:bodyPr/>
                    <a:lstStyle/>
                    <a:p>
                      <a:r>
                        <a:rPr lang="de-DE" sz="1800" dirty="0" smtClean="0"/>
                        <a:t>Sie erreichen uns</a:t>
                      </a:r>
                      <a:r>
                        <a:rPr lang="de-DE" sz="1800" baseline="0" dirty="0" smtClean="0"/>
                        <a:t> Montag - Freitag  von 8:00 -20:00 und am Samstag von 8:00 - 16:00</a:t>
                      </a:r>
                      <a:endParaRPr lang="de-DE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2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089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911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897148" y="744195"/>
            <a:ext cx="9868102" cy="1071790"/>
          </a:xfrm>
        </p:spPr>
        <p:txBody>
          <a:bodyPr anchor="ctr"/>
          <a:lstStyle/>
          <a:p>
            <a:pPr algn="ctr"/>
            <a:r>
              <a:rPr lang="de-DE" dirty="0" smtClean="0"/>
              <a:t>So erreichen Sie uns telefonisch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4654901"/>
              </p:ext>
            </p:extLst>
          </p:nvPr>
        </p:nvGraphicFramePr>
        <p:xfrm>
          <a:off x="897148" y="1815985"/>
          <a:ext cx="10271262" cy="384294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82689">
                  <a:extLst>
                    <a:ext uri="{9D8B030D-6E8A-4147-A177-3AD203B41FA5}">
                      <a16:colId xmlns:a16="http://schemas.microsoft.com/office/drawing/2014/main" val="1134071783"/>
                    </a:ext>
                  </a:extLst>
                </a:gridCol>
                <a:gridCol w="3607012">
                  <a:extLst>
                    <a:ext uri="{9D8B030D-6E8A-4147-A177-3AD203B41FA5}">
                      <a16:colId xmlns:a16="http://schemas.microsoft.com/office/drawing/2014/main" val="1865227316"/>
                    </a:ext>
                  </a:extLst>
                </a:gridCol>
                <a:gridCol w="2681561">
                  <a:extLst>
                    <a:ext uri="{9D8B030D-6E8A-4147-A177-3AD203B41FA5}">
                      <a16:colId xmlns:a16="http://schemas.microsoft.com/office/drawing/2014/main" val="3352325652"/>
                    </a:ext>
                  </a:extLst>
                </a:gridCol>
              </a:tblGrid>
              <a:tr h="640491"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Abteilung</a:t>
                      </a:r>
                      <a:endParaRPr lang="de-DE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Ihr Ansprechpartner</a:t>
                      </a:r>
                      <a:endParaRPr lang="de-DE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Durchwahl</a:t>
                      </a:r>
                      <a:endParaRPr lang="de-DE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4833625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Bestellungen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Paula Schulz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08777-12345-66</a:t>
                      </a:r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8115433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Kundendienst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Fred Meyer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08777-12345-72</a:t>
                      </a:r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2759569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Reklamationen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Sabine Schlau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08777-12345-43</a:t>
                      </a:r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7123250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b="1" dirty="0" smtClean="0"/>
                        <a:t>Fragen zu unseren Produkten</a:t>
                      </a:r>
                      <a:endParaRPr lang="de-DE" sz="20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/>
                        <a:t>Thomas</a:t>
                      </a:r>
                      <a:r>
                        <a:rPr lang="de-DE" sz="2000" b="1" baseline="0" dirty="0" smtClean="0"/>
                        <a:t> Klein</a:t>
                      </a:r>
                      <a:endParaRPr lang="de-DE" sz="20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/>
                        <a:t>08777-12455-51</a:t>
                      </a:r>
                      <a:endParaRPr lang="de-DE" sz="20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679855"/>
                  </a:ext>
                </a:extLst>
              </a:tr>
              <a:tr h="640491">
                <a:tc gridSpan="3">
                  <a:txBody>
                    <a:bodyPr/>
                    <a:lstStyle/>
                    <a:p>
                      <a:r>
                        <a:rPr lang="de-DE" sz="1800" dirty="0" smtClean="0"/>
                        <a:t>Sie erreichen uns</a:t>
                      </a:r>
                      <a:r>
                        <a:rPr lang="de-DE" sz="1800" baseline="0" dirty="0" smtClean="0"/>
                        <a:t> Montag - Freitag  von 8:00 -20:00 und am Samstag von 8:00 - 16:00</a:t>
                      </a:r>
                      <a:endParaRPr lang="de-DE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2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089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542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909" y="321582"/>
            <a:ext cx="8963890" cy="1325563"/>
          </a:xfrm>
        </p:spPr>
        <p:txBody>
          <a:bodyPr/>
          <a:lstStyle/>
          <a:p>
            <a:r>
              <a:rPr lang="de-DE" dirty="0" smtClean="0"/>
              <a:t>Geschäftsfelder im Überblick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89908" y="2431955"/>
            <a:ext cx="8963891" cy="3788497"/>
          </a:xfrm>
        </p:spPr>
        <p:txBody>
          <a:bodyPr/>
          <a:lstStyle/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Forschung und Entwicklung</a:t>
            </a:r>
          </a:p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Fertigung</a:t>
            </a:r>
          </a:p>
          <a:p>
            <a:r>
              <a:rPr lang="de-DE" i="1" dirty="0" smtClean="0">
                <a:solidFill>
                  <a:srgbClr val="FF0000"/>
                </a:solidFill>
                <a:hlinkClick r:id="rId2" action="ppaction://hlinksldjump"/>
              </a:rPr>
              <a:t>Marketing</a:t>
            </a:r>
            <a:endParaRPr lang="de-DE" i="1" dirty="0" smtClean="0">
              <a:solidFill>
                <a:srgbClr val="FF0000"/>
              </a:solidFill>
            </a:endParaRPr>
          </a:p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  <a:hlinkClick r:id="rId3" action="ppaction://hlinksldjump"/>
              </a:rPr>
              <a:t>Kundenservice</a:t>
            </a:r>
            <a:endParaRPr lang="de-DE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79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sz="3600" dirty="0" err="1" smtClean="0"/>
              <a:t>Triggergesteuerte</a:t>
            </a:r>
            <a:r>
              <a:rPr lang="de-DE" sz="3600" dirty="0" smtClean="0"/>
              <a:t> Animationseffekte </a:t>
            </a:r>
            <a:endParaRPr lang="de-DE" sz="36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294" y="2847134"/>
            <a:ext cx="1187899" cy="89092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961" y="2847134"/>
            <a:ext cx="1187898" cy="89092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294" y="3882795"/>
            <a:ext cx="1187898" cy="89092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960" y="3882795"/>
            <a:ext cx="1187898" cy="890924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464" y="1690688"/>
            <a:ext cx="5331069" cy="3998302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467" y="1690688"/>
            <a:ext cx="5331066" cy="3998302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467" y="1690688"/>
            <a:ext cx="5331066" cy="399830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0467" y="1690688"/>
            <a:ext cx="5331066" cy="3998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723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	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Geschäftsfelder im Überblick</a:t>
            </a:r>
          </a:p>
          <a:p>
            <a:r>
              <a:rPr lang="de-DE" dirty="0" smtClean="0"/>
              <a:t>Ziele für 2016</a:t>
            </a:r>
          </a:p>
          <a:p>
            <a:r>
              <a:rPr lang="de-DE" dirty="0" smtClean="0"/>
              <a:t>Aktuelle Projekte</a:t>
            </a:r>
          </a:p>
          <a:p>
            <a:r>
              <a:rPr lang="de-DE" dirty="0" smtClean="0"/>
              <a:t>Schwerpunkt Marketing</a:t>
            </a:r>
          </a:p>
          <a:p>
            <a:r>
              <a:rPr lang="de-DE" dirty="0" smtClean="0"/>
              <a:t>Schwerpunkt Personalentwicklung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72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909" y="321582"/>
            <a:ext cx="8963890" cy="1325563"/>
          </a:xfrm>
        </p:spPr>
        <p:txBody>
          <a:bodyPr/>
          <a:lstStyle/>
          <a:p>
            <a:r>
              <a:rPr lang="de-DE" dirty="0" smtClean="0"/>
              <a:t>Geschäftsfelder im Überblick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89908" y="2431955"/>
            <a:ext cx="8963891" cy="3788497"/>
          </a:xfrm>
        </p:spPr>
        <p:txBody>
          <a:bodyPr/>
          <a:lstStyle/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Forschung und Entwicklung</a:t>
            </a:r>
          </a:p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Fertigung</a:t>
            </a:r>
          </a:p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Marketing</a:t>
            </a:r>
          </a:p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Kundenservice</a:t>
            </a:r>
          </a:p>
          <a:p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284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5707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5707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5707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909" y="321582"/>
            <a:ext cx="8963890" cy="1325563"/>
          </a:xfrm>
        </p:spPr>
        <p:txBody>
          <a:bodyPr/>
          <a:lstStyle/>
          <a:p>
            <a:r>
              <a:rPr lang="de-DE" dirty="0" smtClean="0"/>
              <a:t>Geschäftsfelder im Überblick</a:t>
            </a:r>
            <a:endParaRPr lang="de-DE" dirty="0"/>
          </a:p>
        </p:txBody>
      </p:sp>
      <p:sp>
        <p:nvSpPr>
          <p:cNvPr id="4" name="Abgerundetes Rechteck 3"/>
          <p:cNvSpPr/>
          <p:nvPr/>
        </p:nvSpPr>
        <p:spPr>
          <a:xfrm>
            <a:off x="2157413" y="2143126"/>
            <a:ext cx="7000875" cy="94297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89908" y="2431955"/>
            <a:ext cx="8963891" cy="3788497"/>
          </a:xfrm>
        </p:spPr>
        <p:txBody>
          <a:bodyPr/>
          <a:lstStyle/>
          <a:p>
            <a:r>
              <a:rPr lang="de-DE" b="1" dirty="0" smtClean="0"/>
              <a:t>Forschung und Entwicklung</a:t>
            </a:r>
          </a:p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Fertigung</a:t>
            </a:r>
          </a:p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Marketing</a:t>
            </a:r>
          </a:p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Kundenservice</a:t>
            </a:r>
          </a:p>
          <a:p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8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909" y="321582"/>
            <a:ext cx="8963890" cy="1325563"/>
          </a:xfrm>
        </p:spPr>
        <p:txBody>
          <a:bodyPr/>
          <a:lstStyle/>
          <a:p>
            <a:r>
              <a:rPr lang="de-DE" dirty="0" smtClean="0"/>
              <a:t>Geschäftsfelder im Überblick</a:t>
            </a:r>
            <a:endParaRPr lang="de-DE" dirty="0"/>
          </a:p>
        </p:txBody>
      </p:sp>
      <p:sp>
        <p:nvSpPr>
          <p:cNvPr id="5" name="Abgerundetes Rechteck 4"/>
          <p:cNvSpPr/>
          <p:nvPr/>
        </p:nvSpPr>
        <p:spPr>
          <a:xfrm>
            <a:off x="2157412" y="3095018"/>
            <a:ext cx="7000875" cy="94297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89908" y="2431955"/>
            <a:ext cx="8963891" cy="3788497"/>
          </a:xfrm>
        </p:spPr>
        <p:txBody>
          <a:bodyPr/>
          <a:lstStyle/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Forschung und Entwicklung</a:t>
            </a:r>
          </a:p>
          <a:p>
            <a:r>
              <a:rPr lang="de-DE" b="1" dirty="0" smtClean="0"/>
              <a:t>Fertigung</a:t>
            </a:r>
          </a:p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Marketing</a:t>
            </a:r>
          </a:p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Kundenservice</a:t>
            </a:r>
          </a:p>
          <a:p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86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909" y="321582"/>
            <a:ext cx="8963890" cy="1325563"/>
          </a:xfrm>
        </p:spPr>
        <p:txBody>
          <a:bodyPr/>
          <a:lstStyle/>
          <a:p>
            <a:r>
              <a:rPr lang="de-DE" dirty="0" smtClean="0"/>
              <a:t>Geschäftsfelder im Überblick</a:t>
            </a:r>
            <a:endParaRPr lang="de-DE" dirty="0"/>
          </a:p>
        </p:txBody>
      </p:sp>
      <p:sp>
        <p:nvSpPr>
          <p:cNvPr id="6" name="Abgerundetes Rechteck 5"/>
          <p:cNvSpPr/>
          <p:nvPr/>
        </p:nvSpPr>
        <p:spPr>
          <a:xfrm>
            <a:off x="2157412" y="4054966"/>
            <a:ext cx="7000875" cy="94297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89908" y="2431955"/>
            <a:ext cx="8963891" cy="3788497"/>
          </a:xfrm>
        </p:spPr>
        <p:txBody>
          <a:bodyPr/>
          <a:lstStyle/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Forschung und Entwicklung</a:t>
            </a:r>
          </a:p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Fertigung</a:t>
            </a:r>
          </a:p>
          <a:p>
            <a:r>
              <a:rPr lang="de-DE" b="1" dirty="0" smtClean="0"/>
              <a:t>Marketing</a:t>
            </a:r>
          </a:p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Kundenservice</a:t>
            </a:r>
          </a:p>
          <a:p>
            <a:pPr marL="0" indent="0">
              <a:buNone/>
            </a:pP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02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909" y="321582"/>
            <a:ext cx="8963890" cy="1325563"/>
          </a:xfrm>
        </p:spPr>
        <p:txBody>
          <a:bodyPr/>
          <a:lstStyle/>
          <a:p>
            <a:r>
              <a:rPr lang="de-DE" dirty="0" smtClean="0"/>
              <a:t>Geschäftsfelder im Überblick</a:t>
            </a:r>
            <a:endParaRPr lang="de-DE" dirty="0"/>
          </a:p>
        </p:txBody>
      </p:sp>
      <p:sp>
        <p:nvSpPr>
          <p:cNvPr id="7" name="Abgerundetes Rechteck 6"/>
          <p:cNvSpPr/>
          <p:nvPr/>
        </p:nvSpPr>
        <p:spPr>
          <a:xfrm>
            <a:off x="2157412" y="5014914"/>
            <a:ext cx="7000875" cy="94297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89908" y="2431955"/>
            <a:ext cx="8963891" cy="3788497"/>
          </a:xfrm>
        </p:spPr>
        <p:txBody>
          <a:bodyPr/>
          <a:lstStyle/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Forschung und Entwicklung</a:t>
            </a:r>
          </a:p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Fertigung</a:t>
            </a:r>
          </a:p>
          <a:p>
            <a:r>
              <a:rPr lang="de-DE" dirty="0" smtClean="0">
                <a:solidFill>
                  <a:schemeClr val="bg2">
                    <a:lumMod val="50000"/>
                  </a:schemeClr>
                </a:solidFill>
              </a:rPr>
              <a:t>Marketing</a:t>
            </a:r>
          </a:p>
          <a:p>
            <a:r>
              <a:rPr lang="de-DE" b="1" dirty="0" smtClean="0"/>
              <a:t>Kundenservice</a:t>
            </a:r>
          </a:p>
          <a:p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15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Der springende Punkt</a:t>
            </a:r>
            <a:endParaRPr lang="de-DE" dirty="0"/>
          </a:p>
        </p:txBody>
      </p:sp>
      <p:sp>
        <p:nvSpPr>
          <p:cNvPr id="4" name="Ellipse 3"/>
          <p:cNvSpPr/>
          <p:nvPr/>
        </p:nvSpPr>
        <p:spPr>
          <a:xfrm>
            <a:off x="6096000" y="570706"/>
            <a:ext cx="914400" cy="914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74000">
                <a:srgbClr val="FF0000"/>
              </a:gs>
              <a:gs pos="83000">
                <a:srgbClr val="FF0000"/>
              </a:gs>
              <a:gs pos="100000">
                <a:srgbClr val="FF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872" y="1896269"/>
            <a:ext cx="3648456" cy="3648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887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0093 C 0.00117 0.05208 0.04245 0.15949 0.06133 0.14305 C 0.08008 0.12685 0.09349 -0.08796 0.11263 -0.09908 C 0.1319 -0.11042 0.16055 0.07014 0.17682 0.07546 C 0.1931 0.07986 0.20807 -0.06343 0.2276 -0.06945 C 0.24701 -0.0757 0.2737 0.03611 0.29375 0.03842 C 0.31367 0.04097 0.32643 -0.05533 0.34766 -0.05533 C 0.35951 -0.05533 0.40443 -0.00139 0.40586 0.01551 " pathEditMode="relative" rAng="0" ptsTypes="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86" y="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32362598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359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El"/>
        </p:bldSub>
      </p:bldGraphic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266</Words>
  <Application>Microsoft Office PowerPoint</Application>
  <PresentationFormat>Breitbild</PresentationFormat>
  <Paragraphs>110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Wingdings</vt:lpstr>
      <vt:lpstr>Office</vt:lpstr>
      <vt:lpstr>Beispiele für Animation und Folienübergang</vt:lpstr>
      <vt:lpstr>Agenda </vt:lpstr>
      <vt:lpstr>Geschäftsfelder im Überblick</vt:lpstr>
      <vt:lpstr>Geschäftsfelder im Überblick</vt:lpstr>
      <vt:lpstr>Geschäftsfelder im Überblick</vt:lpstr>
      <vt:lpstr>Geschäftsfelder im Überblick</vt:lpstr>
      <vt:lpstr>Geschäftsfelder im Überblick</vt:lpstr>
      <vt:lpstr>Der springende Punkt</vt:lpstr>
      <vt:lpstr>PowerPoint-Präsentation</vt:lpstr>
      <vt:lpstr>PowerPoint-Präsentation</vt:lpstr>
      <vt:lpstr>So erreichen Sie uns telefonisch</vt:lpstr>
      <vt:lpstr>So erreichen Sie uns telefonisch</vt:lpstr>
      <vt:lpstr>So erreichen Sie uns telefonisch</vt:lpstr>
      <vt:lpstr>So erreichen Sie uns telefonisch</vt:lpstr>
      <vt:lpstr>Geschäftsfelder im Überblick</vt:lpstr>
      <vt:lpstr>Triggergesteuerte Animationseffekte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Eine Beispielpräsentation</dc:title>
  <dc:creator>Klara Muster</dc:creator>
  <cp:lastModifiedBy>Klara Muster</cp:lastModifiedBy>
  <cp:revision>148</cp:revision>
  <dcterms:created xsi:type="dcterms:W3CDTF">2016-04-27T14:11:10Z</dcterms:created>
  <dcterms:modified xsi:type="dcterms:W3CDTF">2016-07-15T10:10:44Z</dcterms:modified>
</cp:coreProperties>
</file>